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56" r:id="rId4"/>
    <p:sldId id="269" r:id="rId5"/>
    <p:sldId id="268" r:id="rId6"/>
    <p:sldId id="267" r:id="rId7"/>
    <p:sldId id="266" r:id="rId8"/>
    <p:sldId id="273" r:id="rId9"/>
    <p:sldId id="270" r:id="rId10"/>
    <p:sldId id="274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2D2AB-4868-4BA1-B267-12DE3C474F3B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75983-FC08-4A18-B5E1-3E9A630D9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42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51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95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18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05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69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04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55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55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13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07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89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33FC4-717C-405B-9D0B-20922A3DFDF5}" type="datetimeFigureOut">
              <a:rPr kumimoji="1" lang="ja-JP" altLang="en-US" smtClean="0"/>
              <a:t>2021/1/23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1C1D0-729E-4B24-B0A2-5242D18E37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26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hyperlink" Target="https://doi.org/10.1021/nl073296g" TargetMode="External"/><Relationship Id="rId9" Type="http://schemas.openxmlformats.org/officeDocument/2006/relationships/hyperlink" Target="http://www.dins.jp/dins_j/6data/pdf/catalog/Lineup_catalog_J0408-LP.3000U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2" y="76200"/>
            <a:ext cx="8976045" cy="672648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278468" y="2827"/>
            <a:ext cx="2489200" cy="338554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Article title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2734" y="341381"/>
            <a:ext cx="3869265" cy="338554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First &amp; Corresponding 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author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, (affiliation)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04002" y="0"/>
            <a:ext cx="2539998" cy="954107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solidFill>
                  <a:schemeClr val="bg1"/>
                </a:solidFill>
              </a:rPr>
              <a:t>Journal title</a:t>
            </a:r>
          </a:p>
          <a:p>
            <a:pPr algn="r"/>
            <a:r>
              <a:rPr kumimoji="1" lang="en-US" altLang="ja-JP" sz="1400" b="1" dirty="0" err="1">
                <a:solidFill>
                  <a:schemeClr val="bg1"/>
                </a:solidFill>
              </a:rPr>
              <a:t>v</a:t>
            </a:r>
            <a:r>
              <a:rPr kumimoji="1" lang="en-US" altLang="ja-JP" sz="1400" b="1" dirty="0" err="1" smtClean="0">
                <a:solidFill>
                  <a:schemeClr val="bg1"/>
                </a:solidFill>
              </a:rPr>
              <a:t>ol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, year, page</a:t>
            </a:r>
          </a:p>
          <a:p>
            <a:pPr algn="r"/>
            <a:r>
              <a:rPr kumimoji="1" lang="en-US" altLang="ja-JP" sz="1400" b="1" dirty="0" smtClean="0">
                <a:solidFill>
                  <a:schemeClr val="bg1"/>
                </a:solidFill>
              </a:rPr>
              <a:t>Impact factor, citation number</a:t>
            </a:r>
          </a:p>
          <a:p>
            <a:pPr algn="r"/>
            <a:r>
              <a:rPr kumimoji="1" lang="en-US" altLang="ja-JP" sz="1400" b="1" dirty="0" smtClean="0">
                <a:solidFill>
                  <a:schemeClr val="bg1"/>
                </a:solidFill>
              </a:rPr>
              <a:t>URL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17136" y="966881"/>
            <a:ext cx="2679698" cy="338554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</a:rPr>
              <a:t>Your motivation &amp; its answer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28703" y="2220979"/>
            <a:ext cx="2679698" cy="338554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Explanation by yourself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68970" y="4625628"/>
            <a:ext cx="1960030" cy="338554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Supporting picture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59971" y="1722669"/>
            <a:ext cx="2484962" cy="584775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</a:rPr>
              <a:t>Glossary / Your survey for the keywords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78971" y="5939069"/>
            <a:ext cx="2163228" cy="338554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Information source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44637" y="3953979"/>
            <a:ext cx="1960030" cy="338554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Supporting picture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72145" y="6277623"/>
            <a:ext cx="1445682" cy="523220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b="1" dirty="0" smtClean="0">
                <a:solidFill>
                  <a:schemeClr val="bg1"/>
                </a:solidFill>
              </a:rPr>
              <a:t>Reading date</a:t>
            </a:r>
          </a:p>
          <a:p>
            <a:pPr algn="r"/>
            <a:r>
              <a:rPr kumimoji="1" lang="en-US" altLang="ja-JP" sz="1400" b="1" dirty="0" smtClean="0">
                <a:solidFill>
                  <a:schemeClr val="bg1"/>
                </a:solidFill>
              </a:rPr>
              <a:t>Page number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32" y="-24"/>
            <a:ext cx="736244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/>
              <a:t>Optical and electrical properties of SnO2 thin films in relation to </a:t>
            </a:r>
            <a:r>
              <a:rPr lang="en-US" altLang="ja-JP" b="1" dirty="0" smtClean="0"/>
              <a:t>their stoichiometric </a:t>
            </a:r>
            <a:r>
              <a:rPr lang="en-US" altLang="ja-JP" b="1" dirty="0"/>
              <a:t>deviation and their crystalline structure </a:t>
            </a:r>
            <a:endParaRPr lang="en-US" altLang="ja-JP" b="1" dirty="0" smtClean="0"/>
          </a:p>
          <a:p>
            <a:r>
              <a:rPr lang="en-US" altLang="ja-JP" sz="1400" dirty="0" smtClean="0"/>
              <a:t>J. C. </a:t>
            </a:r>
            <a:r>
              <a:rPr lang="en-US" altLang="ja-JP" sz="1400" dirty="0" err="1" smtClean="0"/>
              <a:t>Manifacier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M. De </a:t>
            </a:r>
            <a:r>
              <a:rPr lang="en-US" altLang="ja-JP" sz="1400" dirty="0"/>
              <a:t>Murcia, </a:t>
            </a:r>
            <a:r>
              <a:rPr lang="en-US" altLang="ja-JP" sz="1400" dirty="0" smtClean="0"/>
              <a:t>J. P. </a:t>
            </a:r>
            <a:r>
              <a:rPr lang="en-US" altLang="ja-JP" sz="1400" dirty="0" err="1" smtClean="0"/>
              <a:t>Fillard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E. Vicario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96497" y="3789"/>
            <a:ext cx="19509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fr-FR" altLang="ja-JP" sz="1400" dirty="0"/>
              <a:t>Thin Solid </a:t>
            </a:r>
            <a:r>
              <a:rPr lang="fr-FR" altLang="ja-JP" sz="1400" dirty="0" smtClean="0"/>
              <a:t>Films</a:t>
            </a:r>
          </a:p>
          <a:p>
            <a:pPr algn="r"/>
            <a:r>
              <a:rPr lang="fr-FR" altLang="ja-JP" sz="1400" dirty="0" smtClean="0"/>
              <a:t>41 (1977) 127-135 </a:t>
            </a:r>
          </a:p>
          <a:p>
            <a:pPr algn="r"/>
            <a:r>
              <a:rPr lang="en-US" altLang="ja-JP" sz="1400" dirty="0" smtClean="0"/>
              <a:t>IF 1.9, cited 112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54" y="3790767"/>
            <a:ext cx="2863396" cy="29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765" y="3269947"/>
            <a:ext cx="5863730" cy="249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2208" y="976371"/>
            <a:ext cx="5194166" cy="7386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 b="1" dirty="0" smtClean="0">
                <a:solidFill>
                  <a:srgbClr val="C00000"/>
                </a:solidFill>
              </a:rPr>
              <a:t>Motivation</a:t>
            </a:r>
            <a:endParaRPr lang="ja-JP" altLang="en-US" sz="1400" b="1" dirty="0">
              <a:solidFill>
                <a:srgbClr val="C00000"/>
              </a:solidFill>
            </a:endParaRPr>
          </a:p>
          <a:p>
            <a:r>
              <a:rPr lang="en-US" altLang="ja-JP" sz="1400" dirty="0" smtClean="0">
                <a:solidFill>
                  <a:srgbClr val="00B050"/>
                </a:solidFill>
              </a:rPr>
              <a:t>Now, I am searching the first/oldest report about the transparent electrode. This is not the first, but I am getting to close !!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207" y="1780751"/>
            <a:ext cx="5194167" cy="1169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 b="1" dirty="0">
                <a:solidFill>
                  <a:srgbClr val="C00000"/>
                </a:solidFill>
              </a:rPr>
              <a:t>Explanation by </a:t>
            </a:r>
            <a:r>
              <a:rPr lang="en-US" altLang="ja-JP" sz="1400" b="1" dirty="0" err="1" smtClean="0">
                <a:solidFill>
                  <a:srgbClr val="C00000"/>
                </a:solidFill>
              </a:rPr>
              <a:t>myrself</a:t>
            </a:r>
            <a:endParaRPr lang="ja-JP" altLang="en-US" sz="1400" b="1" dirty="0">
              <a:solidFill>
                <a:srgbClr val="C00000"/>
              </a:solidFill>
            </a:endParaRPr>
          </a:p>
          <a:p>
            <a:r>
              <a:rPr lang="en-US" altLang="ja-JP" sz="1400" dirty="0" smtClean="0">
                <a:solidFill>
                  <a:srgbClr val="00B050"/>
                </a:solidFill>
              </a:rPr>
              <a:t>SnO2</a:t>
            </a:r>
            <a:r>
              <a:rPr lang="ja-JP" altLang="en-US" sz="1400" dirty="0">
                <a:solidFill>
                  <a:srgbClr val="00B050"/>
                </a:solidFill>
              </a:rPr>
              <a:t>（酸化スズ）の透明導電膜を、スプレー法と真空蒸着法で作製。</a:t>
            </a:r>
          </a:p>
          <a:p>
            <a:r>
              <a:rPr lang="ja-JP" altLang="en-US" sz="1400" dirty="0">
                <a:solidFill>
                  <a:srgbClr val="00B050"/>
                </a:solidFill>
              </a:rPr>
              <a:t>真空蒸着法は、乱雑な構造になったため、８桁も悪い抵抗になった。</a:t>
            </a:r>
          </a:p>
          <a:p>
            <a:r>
              <a:rPr lang="ja-JP" altLang="en-US" sz="1400" dirty="0">
                <a:solidFill>
                  <a:srgbClr val="00B050"/>
                </a:solidFill>
              </a:rPr>
              <a:t>当時、</a:t>
            </a:r>
            <a:r>
              <a:rPr lang="en-US" altLang="ja-JP" sz="1400" dirty="0">
                <a:solidFill>
                  <a:srgbClr val="00B050"/>
                </a:solidFill>
              </a:rPr>
              <a:t>ITO</a:t>
            </a:r>
            <a:r>
              <a:rPr lang="ja-JP" altLang="en-US" sz="1400" dirty="0">
                <a:solidFill>
                  <a:srgbClr val="00B050"/>
                </a:solidFill>
              </a:rPr>
              <a:t>に比べてすでに一桁悪かったが、真空蒸着法でやるともっと悪かったという話</a:t>
            </a:r>
            <a:r>
              <a:rPr lang="ja-JP" altLang="en-US" sz="1400" dirty="0" smtClean="0">
                <a:solidFill>
                  <a:srgbClr val="00B050"/>
                </a:solidFill>
              </a:rPr>
              <a:t>。</a:t>
            </a:r>
            <a:endParaRPr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48125" y="1011310"/>
            <a:ext cx="3588370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b="1" dirty="0" smtClean="0">
                <a:solidFill>
                  <a:srgbClr val="C00000"/>
                </a:solidFill>
              </a:rPr>
              <a:t>impression &amp; Related information survey</a:t>
            </a:r>
            <a:endParaRPr lang="ja-JP" altLang="en-US" sz="1200" b="1" dirty="0">
              <a:solidFill>
                <a:srgbClr val="C00000"/>
              </a:solidFill>
            </a:endParaRPr>
          </a:p>
          <a:p>
            <a:r>
              <a:rPr lang="en-US" altLang="ja-JP" sz="1200" dirty="0">
                <a:solidFill>
                  <a:srgbClr val="00B050"/>
                </a:solidFill>
              </a:rPr>
              <a:t>SnO2</a:t>
            </a:r>
            <a:r>
              <a:rPr lang="ja-JP" altLang="en-US" sz="1200" dirty="0">
                <a:solidFill>
                  <a:srgbClr val="00B050"/>
                </a:solidFill>
              </a:rPr>
              <a:t>（酸化スズ）の透明導電膜が、初期にイマイチ評価されなかったデータがしっかりと記載してある。</a:t>
            </a:r>
          </a:p>
          <a:p>
            <a:r>
              <a:rPr lang="en-US" altLang="ja-JP" sz="1200" dirty="0">
                <a:solidFill>
                  <a:srgbClr val="FF0000"/>
                </a:solidFill>
              </a:rPr>
              <a:t>SnO2</a:t>
            </a:r>
            <a:r>
              <a:rPr lang="ja-JP" altLang="en-US" sz="1200" dirty="0">
                <a:solidFill>
                  <a:srgbClr val="FF0000"/>
                </a:solidFill>
              </a:rPr>
              <a:t>は、</a:t>
            </a:r>
            <a:r>
              <a:rPr lang="en-US" altLang="ja-JP" sz="1200" dirty="0">
                <a:solidFill>
                  <a:srgbClr val="FF0000"/>
                </a:solidFill>
              </a:rPr>
              <a:t>1942</a:t>
            </a:r>
            <a:r>
              <a:rPr lang="ja-JP" altLang="en-US" sz="1200" dirty="0">
                <a:solidFill>
                  <a:srgbClr val="FF0000"/>
                </a:solidFill>
              </a:rPr>
              <a:t>年に</a:t>
            </a:r>
            <a:r>
              <a:rPr lang="en-US" altLang="ja-JP" sz="1200" dirty="0">
                <a:solidFill>
                  <a:srgbClr val="FF0000"/>
                </a:solidFill>
              </a:rPr>
              <a:t>McMasters</a:t>
            </a:r>
            <a:r>
              <a:rPr lang="ja-JP" altLang="en-US" sz="1200" dirty="0">
                <a:solidFill>
                  <a:srgbClr val="FF0000"/>
                </a:solidFill>
              </a:rPr>
              <a:t>（</a:t>
            </a:r>
            <a:r>
              <a:rPr lang="en-US" altLang="ja-JP" sz="1200" dirty="0" err="1">
                <a:solidFill>
                  <a:srgbClr val="FF0000"/>
                </a:solidFill>
              </a:rPr>
              <a:t>Libbey</a:t>
            </a:r>
            <a:r>
              <a:rPr lang="en-US" altLang="ja-JP" sz="1200" dirty="0">
                <a:solidFill>
                  <a:srgbClr val="FF0000"/>
                </a:solidFill>
              </a:rPr>
              <a:t>-Owens-Ford Glass</a:t>
            </a:r>
            <a:r>
              <a:rPr lang="ja-JP" altLang="en-US" sz="1200" dirty="0">
                <a:solidFill>
                  <a:srgbClr val="FF0000"/>
                </a:solidFill>
              </a:rPr>
              <a:t>　リービーオーエンスフォード社、現在は日本板硝子社の子会社）が特許取得。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他にも、ネサ膜や</a:t>
            </a:r>
            <a:r>
              <a:rPr lang="en-US" altLang="ja-JP" sz="1200" dirty="0" err="1">
                <a:solidFill>
                  <a:srgbClr val="00B050"/>
                </a:solidFill>
              </a:rPr>
              <a:t>Ishigro</a:t>
            </a:r>
            <a:r>
              <a:rPr lang="en-US" altLang="ja-JP" sz="1200" dirty="0">
                <a:solidFill>
                  <a:srgbClr val="00B050"/>
                </a:solidFill>
              </a:rPr>
              <a:t> 1958</a:t>
            </a:r>
            <a:r>
              <a:rPr lang="ja-JP" altLang="en-US" sz="1200" dirty="0" err="1">
                <a:solidFill>
                  <a:srgbClr val="00B050"/>
                </a:solidFill>
              </a:rPr>
              <a:t>らが</a:t>
            </a:r>
            <a:r>
              <a:rPr lang="ja-JP" altLang="en-US" sz="1200" dirty="0">
                <a:solidFill>
                  <a:srgbClr val="00B050"/>
                </a:solidFill>
              </a:rPr>
              <a:t>抵抗値を報告しているが、いずれも</a:t>
            </a:r>
            <a:r>
              <a:rPr lang="en-US" altLang="ja-JP" sz="1200" dirty="0">
                <a:solidFill>
                  <a:srgbClr val="00B050"/>
                </a:solidFill>
              </a:rPr>
              <a:t>10^-3</a:t>
            </a:r>
            <a:r>
              <a:rPr lang="ja-JP" altLang="en-US" sz="1200" dirty="0">
                <a:solidFill>
                  <a:srgbClr val="00B050"/>
                </a:solidFill>
              </a:rPr>
              <a:t>オーム</a:t>
            </a:r>
            <a:r>
              <a:rPr lang="en-US" altLang="ja-JP" sz="1200" dirty="0">
                <a:solidFill>
                  <a:srgbClr val="00B050"/>
                </a:solidFill>
              </a:rPr>
              <a:t>cm</a:t>
            </a:r>
            <a:r>
              <a:rPr lang="ja-JP" altLang="en-US" sz="1200" dirty="0" err="1">
                <a:solidFill>
                  <a:srgbClr val="00B050"/>
                </a:solidFill>
              </a:rPr>
              <a:t>。</a:t>
            </a:r>
            <a:endParaRPr lang="ja-JP" altLang="en-US" sz="1200" dirty="0">
              <a:solidFill>
                <a:srgbClr val="00B050"/>
              </a:solidFill>
            </a:endParaRPr>
          </a:p>
          <a:p>
            <a:r>
              <a:rPr lang="ja-JP" altLang="en-US" sz="1200" dirty="0">
                <a:solidFill>
                  <a:srgbClr val="00B050"/>
                </a:solidFill>
              </a:rPr>
              <a:t>当時すでに、</a:t>
            </a:r>
            <a:r>
              <a:rPr lang="en-US" altLang="ja-JP" sz="1200" dirty="0">
                <a:solidFill>
                  <a:srgbClr val="00B050"/>
                </a:solidFill>
              </a:rPr>
              <a:t>Sn2/In2O3</a:t>
            </a:r>
            <a:r>
              <a:rPr lang="ja-JP" altLang="en-US" sz="1200" dirty="0">
                <a:solidFill>
                  <a:srgbClr val="00B050"/>
                </a:solidFill>
              </a:rPr>
              <a:t>がスパッタ法で</a:t>
            </a:r>
            <a:r>
              <a:rPr lang="en-US" altLang="ja-JP" sz="1200" dirty="0">
                <a:solidFill>
                  <a:srgbClr val="00B050"/>
                </a:solidFill>
              </a:rPr>
              <a:t>2X10^-4</a:t>
            </a:r>
            <a:r>
              <a:rPr lang="ja-JP" altLang="en-US" sz="1200" dirty="0">
                <a:solidFill>
                  <a:srgbClr val="00B050"/>
                </a:solidFill>
              </a:rPr>
              <a:t>オーム</a:t>
            </a:r>
            <a:r>
              <a:rPr lang="en-US" altLang="ja-JP" sz="1200" dirty="0">
                <a:solidFill>
                  <a:srgbClr val="00B050"/>
                </a:solidFill>
              </a:rPr>
              <a:t>cm</a:t>
            </a:r>
            <a:r>
              <a:rPr lang="ja-JP" altLang="en-US" sz="1200" dirty="0">
                <a:solidFill>
                  <a:srgbClr val="00B050"/>
                </a:solidFill>
              </a:rPr>
              <a:t>を記録（</a:t>
            </a:r>
            <a:r>
              <a:rPr lang="en-US" altLang="ja-JP" sz="1200" dirty="0">
                <a:solidFill>
                  <a:srgbClr val="00B050"/>
                </a:solidFill>
              </a:rPr>
              <a:t>Fraser 1972</a:t>
            </a:r>
            <a:r>
              <a:rPr lang="ja-JP" altLang="en-US" sz="1200" dirty="0" err="1">
                <a:solidFill>
                  <a:srgbClr val="00B050"/>
                </a:solidFill>
              </a:rPr>
              <a:t>、</a:t>
            </a:r>
            <a:r>
              <a:rPr lang="en-US" altLang="ja-JP" sz="1200" dirty="0">
                <a:solidFill>
                  <a:srgbClr val="00B050"/>
                </a:solidFill>
              </a:rPr>
              <a:t>Vossen1971</a:t>
            </a:r>
            <a:r>
              <a:rPr lang="ja-JP" altLang="en-US" sz="1200" dirty="0">
                <a:solidFill>
                  <a:srgbClr val="00B050"/>
                </a:solidFill>
              </a:rPr>
              <a:t>）。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32547" y="3047369"/>
            <a:ext cx="2914921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 for my explanation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119" y="3047369"/>
            <a:ext cx="3084668" cy="83099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C00000"/>
                </a:solidFill>
              </a:rPr>
              <a:t>Glossary / Survey for the </a:t>
            </a:r>
            <a:r>
              <a:rPr lang="en-US" altLang="ja-JP" sz="1200" b="1" dirty="0" smtClean="0">
                <a:solidFill>
                  <a:srgbClr val="C00000"/>
                </a:solidFill>
              </a:rPr>
              <a:t>keywords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スプレー法（</a:t>
            </a:r>
            <a:r>
              <a:rPr lang="en-US" altLang="ja-JP" sz="1200" dirty="0">
                <a:solidFill>
                  <a:srgbClr val="00B050"/>
                </a:solidFill>
              </a:rPr>
              <a:t>Ishiguro 1958</a:t>
            </a:r>
            <a:r>
              <a:rPr lang="ja-JP" altLang="en-US" sz="1200" dirty="0">
                <a:solidFill>
                  <a:srgbClr val="00B050"/>
                </a:solidFill>
              </a:rPr>
              <a:t>より）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“</a:t>
            </a:r>
            <a:r>
              <a:rPr lang="en-US" altLang="ja-JP" sz="1200" dirty="0">
                <a:solidFill>
                  <a:srgbClr val="00B050"/>
                </a:solidFill>
              </a:rPr>
              <a:t>Optical and electrical properties of tin oxide films </a:t>
            </a:r>
            <a:r>
              <a:rPr lang="en-US" altLang="ja-JP" sz="1200" dirty="0" smtClean="0">
                <a:solidFill>
                  <a:srgbClr val="00B050"/>
                </a:solidFill>
              </a:rPr>
              <a:t>”</a:t>
            </a:r>
            <a:endParaRPr lang="en-US" altLang="ja-JP" sz="1200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8171683" y="6293377"/>
            <a:ext cx="972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r"/>
            <a:r>
              <a:rPr lang="en-US" altLang="ja-JP" sz="1200" dirty="0"/>
              <a:t>2011 Apr. 28</a:t>
            </a:r>
          </a:p>
          <a:p>
            <a:pPr algn="r"/>
            <a:r>
              <a:rPr lang="en-US" altLang="ja-JP" sz="1200" dirty="0" smtClean="0"/>
              <a:t>08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921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5" y="3460757"/>
            <a:ext cx="7260873" cy="329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32" y="-24"/>
            <a:ext cx="6516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/>
              <a:t>Electrical conductivity of individual carbon nanotubes</a:t>
            </a:r>
            <a:endParaRPr lang="en-US" altLang="ja-JP" b="1" dirty="0" smtClean="0"/>
          </a:p>
          <a:p>
            <a:r>
              <a:rPr lang="nl-NL" altLang="ja-JP" sz="1400" dirty="0"/>
              <a:t>T. W. Ebbesen*, H. J. Lezect* </a:t>
            </a:r>
            <a:r>
              <a:rPr lang="en-US" altLang="ja-JP" sz="1400" i="1" dirty="0" smtClean="0"/>
              <a:t>et </a:t>
            </a:r>
            <a:r>
              <a:rPr lang="en-US" altLang="ja-JP" sz="1400" i="1" dirty="0"/>
              <a:t>al</a:t>
            </a:r>
            <a:r>
              <a:rPr lang="en-US" altLang="ja-JP" sz="1400" i="1" dirty="0" smtClean="0"/>
              <a:t>.</a:t>
            </a:r>
            <a:r>
              <a:rPr lang="ja-JP" altLang="en-US" sz="1400" dirty="0" smtClean="0"/>
              <a:t> </a:t>
            </a:r>
            <a:r>
              <a:rPr lang="en-US" altLang="ja-JP" sz="1400" dirty="0"/>
              <a:t>(NEC </a:t>
            </a:r>
            <a:r>
              <a:rPr lang="en-US" altLang="ja-JP" sz="1400" dirty="0" smtClean="0"/>
              <a:t>research </a:t>
            </a:r>
            <a:r>
              <a:rPr lang="en-US" altLang="ja-JP" sz="1400" dirty="0"/>
              <a:t>institute, U.S.A)</a:t>
            </a:r>
            <a:endParaRPr lang="en-US" altLang="ja-JP" sz="1400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868144" y="0"/>
            <a:ext cx="3275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Nature </a:t>
            </a:r>
          </a:p>
          <a:p>
            <a:pPr algn="r"/>
            <a:r>
              <a:rPr lang="en-US" altLang="ja-JP" sz="1400" dirty="0" smtClean="0"/>
              <a:t>382(4</a:t>
            </a:r>
            <a:r>
              <a:rPr lang="en-US" altLang="ja-JP" sz="1400" dirty="0"/>
              <a:t>) </a:t>
            </a:r>
            <a:r>
              <a:rPr lang="en-US" altLang="ja-JP" sz="1400" dirty="0" smtClean="0"/>
              <a:t>(1996) 54-56</a:t>
            </a:r>
          </a:p>
          <a:p>
            <a:pPr algn="r"/>
            <a:r>
              <a:rPr lang="en-US" altLang="ja-JP" sz="1400" dirty="0" smtClean="0"/>
              <a:t>IF 32.9, cited 842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7117" y="1108096"/>
            <a:ext cx="2139570" cy="235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8624" y="681274"/>
            <a:ext cx="6341225" cy="64633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b="1" dirty="0" smtClean="0">
                <a:solidFill>
                  <a:srgbClr val="C00000"/>
                </a:solidFill>
              </a:rPr>
              <a:t>Motivation</a:t>
            </a:r>
            <a:endParaRPr lang="ja-JP" altLang="en-US" sz="1200" b="1" dirty="0">
              <a:solidFill>
                <a:srgbClr val="C00000"/>
              </a:solidFill>
            </a:endParaRPr>
          </a:p>
          <a:p>
            <a:r>
              <a:rPr lang="en-US" altLang="ja-JP" sz="1200" dirty="0" smtClean="0">
                <a:solidFill>
                  <a:srgbClr val="00B050"/>
                </a:solidFill>
              </a:rPr>
              <a:t>Recently, I often meet the description of CNT conductivity. However, there is no reference/evidence about it. So, I try to find its original article. I got it !!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624" y="1424128"/>
            <a:ext cx="6341225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b="1" dirty="0">
                <a:solidFill>
                  <a:srgbClr val="C00000"/>
                </a:solidFill>
              </a:rPr>
              <a:t>Explanation by </a:t>
            </a:r>
            <a:r>
              <a:rPr lang="en-US" altLang="ja-JP" sz="1200" b="1" dirty="0" smtClean="0">
                <a:solidFill>
                  <a:srgbClr val="C00000"/>
                </a:solidFill>
              </a:rPr>
              <a:t>myself</a:t>
            </a:r>
            <a:endParaRPr lang="ja-JP" altLang="en-US" sz="1200" b="1" dirty="0">
              <a:solidFill>
                <a:srgbClr val="C00000"/>
              </a:solidFill>
            </a:endParaRPr>
          </a:p>
          <a:p>
            <a:r>
              <a:rPr lang="en-US" altLang="ja-JP" sz="1200" dirty="0">
                <a:solidFill>
                  <a:srgbClr val="00B050"/>
                </a:solidFill>
              </a:rPr>
              <a:t>4 probe method</a:t>
            </a:r>
            <a:r>
              <a:rPr lang="ja-JP" altLang="en-US" sz="1200" dirty="0">
                <a:solidFill>
                  <a:srgbClr val="00B050"/>
                </a:solidFill>
              </a:rPr>
              <a:t>でカーボンナノチューブの抵抗を測定。</a:t>
            </a:r>
          </a:p>
          <a:p>
            <a:r>
              <a:rPr lang="en-US" altLang="ja-JP" sz="1200" dirty="0">
                <a:solidFill>
                  <a:srgbClr val="00B050"/>
                </a:solidFill>
              </a:rPr>
              <a:t>metallic</a:t>
            </a:r>
            <a:r>
              <a:rPr lang="ja-JP" altLang="en-US" sz="1200" dirty="0">
                <a:solidFill>
                  <a:srgbClr val="00B050"/>
                </a:solidFill>
              </a:rPr>
              <a:t>と</a:t>
            </a:r>
            <a:r>
              <a:rPr lang="en-US" altLang="ja-JP" sz="1200" dirty="0">
                <a:solidFill>
                  <a:srgbClr val="00B050"/>
                </a:solidFill>
              </a:rPr>
              <a:t>non-metallic</a:t>
            </a:r>
            <a:r>
              <a:rPr lang="ja-JP" altLang="en-US" sz="1200" dirty="0">
                <a:solidFill>
                  <a:srgbClr val="00B050"/>
                </a:solidFill>
              </a:rPr>
              <a:t>の部分があった。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グラファイト結晶の体積抵抗率は</a:t>
            </a:r>
            <a:r>
              <a:rPr lang="en-US" altLang="ja-JP" sz="1200" dirty="0">
                <a:solidFill>
                  <a:srgbClr val="00B050"/>
                </a:solidFill>
              </a:rPr>
              <a:t>3.8X10^-5Ωcm</a:t>
            </a:r>
            <a:r>
              <a:rPr lang="ja-JP" altLang="en-US" sz="1200" dirty="0">
                <a:solidFill>
                  <a:srgbClr val="00B050"/>
                </a:solidFill>
              </a:rPr>
              <a:t>であるが、カーボンナノチューブの体積抵抗率はそれよりも低かった。</a:t>
            </a:r>
          </a:p>
          <a:p>
            <a:endParaRPr lang="ja-JP" altLang="en-US" sz="1200" dirty="0">
              <a:solidFill>
                <a:srgbClr val="00B050"/>
              </a:solidFill>
            </a:endParaRPr>
          </a:p>
          <a:p>
            <a:r>
              <a:rPr lang="en-US" altLang="ja-JP" sz="1200" dirty="0">
                <a:solidFill>
                  <a:srgbClr val="00B050"/>
                </a:solidFill>
              </a:rPr>
              <a:t>CNT</a:t>
            </a:r>
            <a:r>
              <a:rPr lang="ja-JP" altLang="en-US" sz="1200" dirty="0">
                <a:solidFill>
                  <a:srgbClr val="00B050"/>
                </a:solidFill>
              </a:rPr>
              <a:t>の体積抵抗率は、</a:t>
            </a:r>
            <a:r>
              <a:rPr lang="en-US" altLang="ja-JP" sz="1200" dirty="0">
                <a:solidFill>
                  <a:srgbClr val="00B050"/>
                </a:solidFill>
              </a:rPr>
              <a:t>5.1X10^-6 </a:t>
            </a:r>
            <a:r>
              <a:rPr lang="en-US" altLang="ja-JP" sz="1200" dirty="0" err="1">
                <a:solidFill>
                  <a:srgbClr val="00B050"/>
                </a:solidFill>
              </a:rPr>
              <a:t>Ωcm</a:t>
            </a:r>
            <a:r>
              <a:rPr lang="ja-JP" altLang="en-US" sz="1200" dirty="0" err="1">
                <a:solidFill>
                  <a:srgbClr val="00B050"/>
                </a:solidFill>
              </a:rPr>
              <a:t>。</a:t>
            </a:r>
            <a:endParaRPr lang="ja-JP" altLang="en-US" sz="1200" dirty="0">
              <a:solidFill>
                <a:srgbClr val="00B050"/>
              </a:solidFill>
            </a:endParaRPr>
          </a:p>
          <a:p>
            <a:r>
              <a:rPr lang="ja-JP" altLang="en-US" sz="1200" dirty="0">
                <a:solidFill>
                  <a:srgbClr val="00B050"/>
                </a:solidFill>
              </a:rPr>
              <a:t>導電率での表記は、</a:t>
            </a:r>
            <a:r>
              <a:rPr lang="en-US" altLang="ja-JP" sz="1200" dirty="0">
                <a:solidFill>
                  <a:srgbClr val="00B050"/>
                </a:solidFill>
              </a:rPr>
              <a:t>2X10^5 S/cm</a:t>
            </a:r>
            <a:r>
              <a:rPr lang="ja-JP" altLang="en-US" sz="1200" dirty="0">
                <a:solidFill>
                  <a:srgbClr val="00B050"/>
                </a:solidFill>
              </a:rPr>
              <a:t>（</a:t>
            </a:r>
            <a:r>
              <a:rPr lang="en-US" altLang="ja-JP" sz="1200" dirty="0">
                <a:solidFill>
                  <a:srgbClr val="00B050"/>
                </a:solidFill>
              </a:rPr>
              <a:t>200,000 S/cm</a:t>
            </a:r>
            <a:r>
              <a:rPr lang="ja-JP" altLang="en-US" sz="1200" dirty="0">
                <a:solidFill>
                  <a:srgbClr val="00B050"/>
                </a:solidFill>
              </a:rPr>
              <a:t>）。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9111" y="748466"/>
            <a:ext cx="2914921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pictures, how to measure it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3090311"/>
            <a:ext cx="4467225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table, the results of CNT conductivity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1"/>
          <p:cNvSpPr txBox="1">
            <a:spLocks noChangeArrowheads="1"/>
          </p:cNvSpPr>
          <p:nvPr/>
        </p:nvSpPr>
        <p:spPr bwMode="auto">
          <a:xfrm>
            <a:off x="8171683" y="6293377"/>
            <a:ext cx="972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dirty="0"/>
              <a:t>2011 Apr. 22</a:t>
            </a:r>
          </a:p>
          <a:p>
            <a:pPr algn="r"/>
            <a:r>
              <a:rPr lang="en-US" altLang="ja-JP" sz="1200" dirty="0" smtClean="0"/>
              <a:t>09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0698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56416"/>
              </p:ext>
            </p:extLst>
          </p:nvPr>
        </p:nvGraphicFramePr>
        <p:xfrm>
          <a:off x="66675" y="171427"/>
          <a:ext cx="9001125" cy="649227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50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034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+mn-lt"/>
                        </a:rPr>
                        <a:t>01</a:t>
                      </a:r>
                      <a:r>
                        <a:rPr kumimoji="1" lang="ja-JP" altLang="en-US" sz="1050" baseline="0" dirty="0" smtClean="0">
                          <a:latin typeface="+mn-lt"/>
                        </a:rPr>
                        <a:t> </a:t>
                      </a:r>
                      <a:r>
                        <a:rPr lang="en-US" altLang="ja-JP" sz="1050" dirty="0" smtClean="0">
                          <a:latin typeface="+mn-lt"/>
                        </a:rPr>
                        <a:t>Jung-Yong Lee 2008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銀ナノワイヤ透明導電膜の最初の論文</a:t>
                      </a:r>
                      <a:endParaRPr lang="en-US" altLang="ja-JP" sz="105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02 </a:t>
                      </a:r>
                      <a:r>
                        <a:rPr kumimoji="1" lang="en-US" altLang="ja-JP" sz="1050" b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Gamerith</a:t>
                      </a: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2007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GEM</a:t>
                      </a:r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銀塩インクと銀ナノ粒子で</a:t>
                      </a:r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OFET</a:t>
                      </a:r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03 Kumar 2010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ITO</a:t>
                      </a:r>
                      <a:r>
                        <a:rPr kumimoji="1" lang="ja-JP" altLang="en-US" sz="1050" b="0" dirty="0" smtClean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代替材料、</a:t>
                      </a: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CNT, </a:t>
                      </a:r>
                      <a:r>
                        <a:rPr kumimoji="1" lang="ja-JP" altLang="en-US" sz="1050" b="0" dirty="0" smtClean="0">
                          <a:solidFill>
                            <a:schemeClr val="dk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金属ナノワイヤ、グラフェン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04 </a:t>
                      </a:r>
                      <a:r>
                        <a:rPr lang="en-US" altLang="ja-JP" sz="1050" dirty="0" err="1" smtClean="0"/>
                        <a:t>Sehaqui</a:t>
                      </a:r>
                      <a:r>
                        <a:rPr lang="en-US" altLang="ja-JP" sz="1050" dirty="0" smtClean="0"/>
                        <a:t> 2010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大きなナノペーパーを早く作る方法</a:t>
                      </a:r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05 </a:t>
                      </a:r>
                      <a:r>
                        <a:rPr lang="en-US" altLang="ja-JP" sz="1050" dirty="0" smtClean="0"/>
                        <a:t>Sheng Shen 2010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金属並み高熱伝導性ポリエチレンナノファイバー</a:t>
                      </a:r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06 </a:t>
                      </a:r>
                      <a:r>
                        <a:rPr lang="en-US" altLang="ja-JP" sz="1050" dirty="0" err="1" smtClean="0"/>
                        <a:t>Cherenack</a:t>
                      </a:r>
                      <a:r>
                        <a:rPr lang="en-US" altLang="ja-JP" sz="1050" dirty="0" smtClean="0"/>
                        <a:t> 2010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e‐textile</a:t>
                      </a:r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の実現</a:t>
                      </a:r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07 </a:t>
                      </a:r>
                      <a:r>
                        <a:rPr lang="en-US" altLang="ja-JP" sz="1050" dirty="0" smtClean="0"/>
                        <a:t>Deegan 1997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コーヒーリング</a:t>
                      </a:r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Nature</a:t>
                      </a:r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の論文</a:t>
                      </a:r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08 </a:t>
                      </a:r>
                      <a:r>
                        <a:rPr lang="en-US" altLang="ja-JP" sz="1050" dirty="0" err="1" smtClean="0"/>
                        <a:t>Manifacier</a:t>
                      </a:r>
                      <a:r>
                        <a:rPr lang="en-US" altLang="ja-JP" sz="1050" baseline="0" dirty="0" smtClean="0"/>
                        <a:t> 1977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スプレー法と真空蒸着法による</a:t>
                      </a:r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SnO2</a:t>
                      </a:r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膜</a:t>
                      </a:r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09 </a:t>
                      </a:r>
                      <a:r>
                        <a:rPr lang="nl-NL" altLang="ja-JP" sz="1050" dirty="0" smtClean="0"/>
                        <a:t> Ebbesen 1996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CNT</a:t>
                      </a:r>
                      <a:r>
                        <a:rPr lang="ja-JP" altLang="en-US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の体積抵抗率</a:t>
                      </a:r>
                      <a:r>
                        <a:rPr lang="en-US" altLang="ja-JP" sz="105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5.1X10^‐6Ωcm</a:t>
                      </a:r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10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11</a:t>
                      </a:r>
                      <a:r>
                        <a:rPr kumimoji="1" lang="ja-JP" altLang="en-US" sz="105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12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13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14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15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16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17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18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19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20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21</a:t>
                      </a:r>
                      <a:r>
                        <a:rPr kumimoji="1" lang="ja-JP" altLang="en-US" sz="105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22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23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24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25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26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27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28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29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30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31</a:t>
                      </a:r>
                      <a:r>
                        <a:rPr kumimoji="1" lang="ja-JP" altLang="en-US" sz="105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32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33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34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35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36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37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38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39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40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41</a:t>
                      </a:r>
                      <a:r>
                        <a:rPr kumimoji="1" lang="ja-JP" altLang="en-US" sz="1050" b="0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42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43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44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45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46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47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48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49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50</a:t>
                      </a:r>
                      <a:endParaRPr kumimoji="1" lang="ja-JP" altLang="en-US" sz="105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sz="10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451103" y="2645680"/>
            <a:ext cx="5033429" cy="1569660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solidFill>
                  <a:schemeClr val="bg1"/>
                </a:solidFill>
              </a:rPr>
              <a:t>Reading list</a:t>
            </a:r>
          </a:p>
          <a:p>
            <a:r>
              <a:rPr kumimoji="1" lang="en-US" altLang="ja-JP" sz="4800" b="1" dirty="0" smtClean="0">
                <a:solidFill>
                  <a:schemeClr val="bg1"/>
                </a:solidFill>
              </a:rPr>
              <a:t>Index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0189" y="1479651"/>
            <a:ext cx="1376362" cy="584775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Page, Author, Year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12418" y="1479651"/>
            <a:ext cx="1960030" cy="584775"/>
          </a:xfrm>
          <a:prstGeom prst="rect">
            <a:avLst/>
          </a:prstGeom>
          <a:solidFill>
            <a:schemeClr val="tx1">
              <a:alpha val="89804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</a:rPr>
              <a:t>One sentence for this article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13121" y="4081625"/>
              <a:ext cx="3550691" cy="189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9103" y="2311389"/>
              <a:ext cx="2303370" cy="2049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666023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b="1" dirty="0"/>
                <a:t>Solution-Processed Metal </a:t>
              </a:r>
              <a:r>
                <a:rPr lang="en-US" altLang="ja-JP" b="1" dirty="0" smtClean="0"/>
                <a:t>Nanowire Mesh </a:t>
              </a:r>
              <a:r>
                <a:rPr lang="en-US" altLang="ja-JP" b="1" dirty="0"/>
                <a:t>Transparent </a:t>
              </a:r>
              <a:r>
                <a:rPr lang="en-US" altLang="ja-JP" b="1" dirty="0" smtClean="0"/>
                <a:t>Electrodes</a:t>
              </a:r>
            </a:p>
            <a:p>
              <a:r>
                <a:rPr lang="en-US" altLang="ja-JP" sz="1400" dirty="0"/>
                <a:t>Jung-Yong Lee, Peter </a:t>
              </a:r>
              <a:r>
                <a:rPr lang="en-US" altLang="ja-JP" sz="1400" dirty="0" err="1" smtClean="0"/>
                <a:t>Peumans</a:t>
              </a:r>
              <a:r>
                <a:rPr lang="en-US" altLang="ja-JP" sz="1400" dirty="0" smtClean="0"/>
                <a:t>* </a:t>
              </a:r>
              <a:r>
                <a:rPr lang="en-US" altLang="ja-JP" sz="1400" i="1" dirty="0" smtClean="0"/>
                <a:t>et al. </a:t>
              </a:r>
              <a:r>
                <a:rPr lang="en-US" altLang="ja-JP" sz="1400" dirty="0" smtClean="0"/>
                <a:t>(</a:t>
              </a:r>
              <a:r>
                <a:rPr lang="en-US" altLang="ja-JP" sz="1400" dirty="0"/>
                <a:t>Stanford </a:t>
              </a:r>
              <a:r>
                <a:rPr lang="en-US" altLang="ja-JP" sz="1400" dirty="0" smtClean="0"/>
                <a:t>University, USA)</a:t>
              </a: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300192" y="0"/>
              <a:ext cx="284380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algn="r"/>
              <a:r>
                <a:rPr lang="en-US" altLang="ja-JP" sz="1400" dirty="0" smtClean="0">
                  <a:latin typeface="+mn-lt"/>
                </a:rPr>
                <a:t>Nano Letter</a:t>
              </a:r>
            </a:p>
            <a:p>
              <a:pPr algn="r"/>
              <a:r>
                <a:rPr lang="en-US" altLang="ja-JP" sz="1400" dirty="0" smtClean="0">
                  <a:latin typeface="+mn-lt"/>
                </a:rPr>
                <a:t>8 (2008) 689–692 </a:t>
              </a:r>
            </a:p>
            <a:p>
              <a:pPr algn="r"/>
              <a:r>
                <a:rPr lang="en-US" altLang="ja-JP" sz="1400" dirty="0" smtClean="0">
                  <a:latin typeface="+mn-lt"/>
                </a:rPr>
                <a:t>IF 10.0, cited 96</a:t>
              </a:r>
            </a:p>
            <a:p>
              <a:pPr algn="r"/>
              <a:r>
                <a:rPr lang="en-US" altLang="ja-JP" sz="1400" dirty="0" smtClean="0">
                  <a:latin typeface="+mn-lt"/>
                  <a:hlinkClick r:id="rId4" tooltip="DOI URL"/>
                </a:rPr>
                <a:t>https</a:t>
              </a:r>
              <a:r>
                <a:rPr lang="en-US" altLang="ja-JP" sz="1400" dirty="0">
                  <a:latin typeface="+mn-lt"/>
                  <a:hlinkClick r:id="rId4" tooltip="DOI URL"/>
                </a:rPr>
                <a:t>://doi.org/10.1021/nl073296g</a:t>
              </a:r>
              <a:endParaRPr lang="en-US" altLang="ja-JP" sz="1400" dirty="0">
                <a:latin typeface="+mn-lt"/>
              </a:endParaRPr>
            </a:p>
          </p:txBody>
        </p:sp>
        <p:sp>
          <p:nvSpPr>
            <p:cNvPr id="6" name="テキスト ボックス 11"/>
            <p:cNvSpPr txBox="1">
              <a:spLocks noChangeArrowheads="1"/>
            </p:cNvSpPr>
            <p:nvPr/>
          </p:nvSpPr>
          <p:spPr bwMode="auto">
            <a:xfrm>
              <a:off x="8192136" y="6396335"/>
              <a:ext cx="9518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200" dirty="0" smtClean="0"/>
                <a:t>2011 Feb 11</a:t>
              </a:r>
            </a:p>
            <a:p>
              <a:pPr algn="r"/>
              <a:r>
                <a:rPr lang="en-US" altLang="ja-JP" sz="1200" dirty="0" smtClean="0"/>
                <a:t>01</a:t>
              </a:r>
              <a:endParaRPr lang="en-US" altLang="ja-JP" sz="1200" dirty="0"/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0" y="3177975"/>
              <a:ext cx="4235769" cy="3195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98290" y="726441"/>
              <a:ext cx="4391111" cy="83099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600" b="1" dirty="0">
                  <a:solidFill>
                    <a:srgbClr val="C00000"/>
                  </a:solidFill>
                </a:rPr>
                <a:t>Motivation</a:t>
              </a:r>
              <a:endParaRPr lang="ja-JP" altLang="en-US" sz="1600" b="1" dirty="0">
                <a:solidFill>
                  <a:srgbClr val="C00000"/>
                </a:solidFill>
              </a:endParaRPr>
            </a:p>
            <a:p>
              <a:r>
                <a:rPr lang="en-US" altLang="ja-JP" sz="1600" dirty="0" smtClean="0">
                  <a:solidFill>
                    <a:srgbClr val="00B050"/>
                  </a:solidFill>
                </a:rPr>
                <a:t>This is the first report in silver nanowire transparent electrode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2060" y="1691182"/>
              <a:ext cx="4353444" cy="13234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r>
                <a:rPr lang="en-US" altLang="ja-JP" sz="1600" b="1" dirty="0">
                  <a:solidFill>
                    <a:srgbClr val="C00000"/>
                  </a:solidFill>
                </a:rPr>
                <a:t>Explanation by myself</a:t>
              </a:r>
              <a:endParaRPr lang="ja-JP" altLang="en-US" sz="1600" b="1" dirty="0">
                <a:solidFill>
                  <a:srgbClr val="C00000"/>
                </a:solidFill>
              </a:endParaRPr>
            </a:p>
            <a:p>
              <a:r>
                <a:rPr lang="en-US" altLang="ja-JP" sz="1600" dirty="0" smtClean="0">
                  <a:solidFill>
                    <a:srgbClr val="00B050"/>
                  </a:solidFill>
                </a:rPr>
                <a:t>At that time, 200C heating was needed to enhance the conductivity. However, too long heating lose their conductivity, since the nanowire turned into the ball-shape.</a:t>
              </a:r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4843840" y="1333535"/>
              <a:ext cx="1800200" cy="1119766"/>
              <a:chOff x="5650592" y="1334020"/>
              <a:chExt cx="1800200" cy="1119766"/>
            </a:xfrm>
          </p:grpSpPr>
          <p:sp>
            <p:nvSpPr>
              <p:cNvPr id="25" name="テキスト ボックス 24"/>
              <p:cNvSpPr txBox="1"/>
              <p:nvPr/>
            </p:nvSpPr>
            <p:spPr>
              <a:xfrm>
                <a:off x="5650592" y="1334020"/>
                <a:ext cx="172855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Ω</a:t>
                </a:r>
                <a:r>
                  <a:rPr lang="ja-JP" altLang="en-US" sz="1400" dirty="0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：抵抗値</a:t>
                </a:r>
                <a:endParaRPr lang="en-US" altLang="ja-JP" sz="1400" dirty="0" smtClean="0">
                  <a:solidFill>
                    <a:srgbClr val="00B05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テキスト ボックス 27"/>
                  <p:cNvSpPr txBox="1"/>
                  <p:nvPr/>
                </p:nvSpPr>
                <p:spPr>
                  <a:xfrm>
                    <a:off x="5650592" y="1590244"/>
                    <a:ext cx="1230850" cy="5409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𝑅</m:t>
                          </m:r>
                          <m:r>
                            <a:rPr kumimoji="1" lang="en-US" altLang="ja-JP" sz="1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Ω</m:t>
                          </m:r>
                          <m:r>
                            <a:rPr kumimoji="1" lang="en-US" altLang="ja-JP" sz="1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kumimoji="1" lang="en-US" altLang="ja-JP" sz="1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sz="1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kumimoji="1" lang="en-US" altLang="ja-JP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r>
                                <a:rPr kumimoji="1" lang="en-US" altLang="ja-JP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1" lang="en-US" altLang="ja-JP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kumimoji="1" lang="en-US" altLang="ja-JP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kumimoji="1" lang="en-US" altLang="ja-JP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kumimoji="1" lang="ja-JP" altLang="en-US" sz="1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テキスト ボックス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0592" y="1590244"/>
                    <a:ext cx="1230850" cy="54091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4494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テキスト ボックス 30"/>
              <p:cNvSpPr txBox="1"/>
              <p:nvPr/>
            </p:nvSpPr>
            <p:spPr>
              <a:xfrm>
                <a:off x="5650592" y="2146009"/>
                <a:ext cx="180020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大きさ無視</a:t>
                </a:r>
                <a:endParaRPr lang="en-US" altLang="ja-JP" sz="1400" dirty="0" smtClean="0">
                  <a:solidFill>
                    <a:srgbClr val="00B05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4695509" y="2724765"/>
              <a:ext cx="2538960" cy="1136874"/>
              <a:chOff x="5633508" y="2923406"/>
              <a:chExt cx="2538960" cy="1136874"/>
            </a:xfrm>
          </p:grpSpPr>
          <p:sp>
            <p:nvSpPr>
              <p:cNvPr id="26" name="テキスト ボックス 25"/>
              <p:cNvSpPr txBox="1"/>
              <p:nvPr/>
            </p:nvSpPr>
            <p:spPr>
              <a:xfrm>
                <a:off x="5633508" y="2923406"/>
                <a:ext cx="253896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Ω/</a:t>
                </a:r>
                <a:r>
                  <a:rPr lang="ja-JP" altLang="en-US" sz="1400" dirty="0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□：シート抵抗率、</a:t>
                </a:r>
                <a:r>
                  <a:rPr lang="en-US" altLang="ja-JP" sz="1400" dirty="0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OPS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テキスト ボックス 29"/>
                  <p:cNvSpPr txBox="1"/>
                  <p:nvPr/>
                </p:nvSpPr>
                <p:spPr>
                  <a:xfrm>
                    <a:off x="5650592" y="3180186"/>
                    <a:ext cx="1389939" cy="379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0" dirty="0" smtClean="0">
                        <a:solidFill>
                          <a:srgbClr val="00B050"/>
                        </a:solidFill>
                        <a:latin typeface="Cambria Math" pitchFamily="18" charset="0"/>
                        <a:ea typeface="Cambria Math" pitchFamily="18" charset="0"/>
                      </a:rPr>
                      <a:t>Ω/</a:t>
                    </a:r>
                    <a:r>
                      <a:rPr kumimoji="1" lang="ja-JP" altLang="en-US" sz="1400" b="0" dirty="0" smtClean="0">
                        <a:solidFill>
                          <a:srgbClr val="00B050"/>
                        </a:solidFill>
                        <a:latin typeface="Cambria Math" pitchFamily="18" charset="0"/>
                      </a:rPr>
                      <a:t>□</a:t>
                    </a:r>
                    <a14:m>
                      <m:oMath xmlns:m="http://schemas.openxmlformats.org/officeDocument/2006/math">
                        <m:r>
                          <a:rPr kumimoji="1" lang="en-US" altLang="ja-JP" sz="1400" i="1" smtClean="0">
                            <a:solidFill>
                              <a:srgbClr val="00B05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r>
                          <a:rPr kumimoji="1" lang="en-US" altLang="ja-JP" sz="1400" b="0" i="1" smtClean="0">
                            <a:solidFill>
                              <a:srgbClr val="00B05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𝑅</m:t>
                        </m:r>
                        <m:r>
                          <a:rPr kumimoji="1" lang="en-US" altLang="ja-JP" sz="1400" b="0" i="1" smtClean="0">
                            <a:solidFill>
                              <a:srgbClr val="00B05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altLang="ja-JP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en-US" altLang="ja-JP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𝑙</m:t>
                            </m:r>
                          </m:den>
                        </m:f>
                      </m:oMath>
                    </a14:m>
                    <a:endParaRPr kumimoji="1" lang="ja-JP" altLang="en-US" sz="1400" dirty="0">
                      <a:solidFill>
                        <a:srgbClr val="00B050"/>
                      </a:solidFill>
                      <a:latin typeface="Cambria Math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テキスト ボックス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0592" y="3180186"/>
                    <a:ext cx="1389939" cy="37927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16" b="-645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テキスト ボックス 31"/>
              <p:cNvSpPr txBox="1"/>
              <p:nvPr/>
            </p:nvSpPr>
            <p:spPr>
              <a:xfrm>
                <a:off x="5650592" y="3537060"/>
                <a:ext cx="201927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長さと幅だけ考慮する。</a:t>
                </a:r>
                <a:endParaRPr lang="en-US" altLang="ja-JP" sz="1400" dirty="0" smtClean="0">
                  <a:solidFill>
                    <a:srgbClr val="00B05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  <a:p>
                <a:r>
                  <a:rPr lang="ja-JP" altLang="en-US" sz="1400" dirty="0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（厚み無視）</a:t>
                </a:r>
                <a:endParaRPr lang="en-US" altLang="ja-JP" sz="1400" dirty="0" smtClean="0">
                  <a:solidFill>
                    <a:srgbClr val="00B05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6705765" y="1378963"/>
              <a:ext cx="1981869" cy="1164661"/>
              <a:chOff x="5609249" y="4622366"/>
              <a:chExt cx="2165579" cy="1164661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5650592" y="4622366"/>
                <a:ext cx="212423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dirty="0" err="1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Ωcm</a:t>
                </a:r>
                <a:r>
                  <a:rPr lang="ja-JP" altLang="en-US" sz="1400" dirty="0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：体積抵抗率</a:t>
                </a:r>
                <a:endParaRPr lang="en-US" altLang="ja-JP" sz="1400" dirty="0" smtClean="0">
                  <a:solidFill>
                    <a:srgbClr val="00B05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テキスト ボックス 28"/>
                  <p:cNvSpPr txBox="1"/>
                  <p:nvPr/>
                </p:nvSpPr>
                <p:spPr>
                  <a:xfrm>
                    <a:off x="5650592" y="4900177"/>
                    <a:ext cx="1748393" cy="3792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0" dirty="0" smtClean="0">
                        <a:solidFill>
                          <a:srgbClr val="00B050"/>
                        </a:solidFill>
                        <a:latin typeface="Cambria Math" pitchFamily="18" charset="0"/>
                        <a:ea typeface="Cambria Math" pitchFamily="18" charset="0"/>
                      </a:rPr>
                      <a:t>Ωcm</a:t>
                    </a:r>
                    <a14:m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rgbClr val="00B05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 </m:t>
                        </m:r>
                        <m:r>
                          <a:rPr kumimoji="1" lang="en-US" altLang="ja-JP" sz="1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=</m:t>
                        </m:r>
                        <m:r>
                          <a:rPr kumimoji="1" lang="en-US" altLang="ja-JP" sz="1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kumimoji="1" lang="en-US" altLang="ja-JP" sz="1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ja-JP" sz="1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𝑤</m:t>
                            </m:r>
                          </m:num>
                          <m:den>
                            <m:r>
                              <a:rPr lang="en-US" altLang="ja-JP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𝑙</m:t>
                            </m:r>
                          </m:den>
                        </m:f>
                        <m:r>
                          <a:rPr kumimoji="1" lang="en-US" altLang="ja-JP" sz="1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kumimoji="1" lang="en-US" altLang="ja-JP" sz="1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oMath>
                    </a14:m>
                    <a:endParaRPr kumimoji="1" lang="ja-JP" altLang="en-US" sz="14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テキスト ボックス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0592" y="4900177"/>
                    <a:ext cx="1748393" cy="37927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145" b="-1613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テキスト ボックス 32"/>
              <p:cNvSpPr txBox="1"/>
              <p:nvPr/>
            </p:nvSpPr>
            <p:spPr>
              <a:xfrm>
                <a:off x="5609249" y="5263807"/>
                <a:ext cx="1872208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>
                    <a:solidFill>
                      <a:srgbClr val="00B050"/>
                    </a:solidFill>
                    <a:latin typeface="メイリオ" pitchFamily="50" charset="-128"/>
                    <a:ea typeface="メイリオ" pitchFamily="50" charset="-128"/>
                    <a:cs typeface="メイリオ" pitchFamily="50" charset="-128"/>
                  </a:rPr>
                  <a:t>長さ・幅・厚みを考慮する。</a:t>
                </a:r>
                <a:endParaRPr lang="en-US" altLang="ja-JP" sz="1400" dirty="0" smtClean="0">
                  <a:solidFill>
                    <a:srgbClr val="00B050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>
              <a:off x="4685383" y="5974789"/>
              <a:ext cx="42909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900" dirty="0" smtClean="0"/>
                <a:t>三菱化学アナリテック</a:t>
              </a:r>
              <a:r>
                <a:rPr lang="en-US" altLang="ja-JP" sz="900" dirty="0" smtClean="0"/>
                <a:t>HP</a:t>
              </a:r>
              <a:r>
                <a:rPr lang="ja-JP" altLang="en-US" sz="900" dirty="0" smtClean="0"/>
                <a:t>より</a:t>
              </a:r>
              <a:endParaRPr lang="en-US" altLang="ja-JP" sz="900" dirty="0" smtClean="0"/>
            </a:p>
            <a:p>
              <a:r>
                <a:rPr lang="en-US" altLang="ja-JP" sz="900" dirty="0" smtClean="0">
                  <a:hlinkClick r:id="rId9"/>
                </a:rPr>
                <a:t>http</a:t>
              </a:r>
              <a:r>
                <a:rPr lang="en-US" altLang="ja-JP" sz="900" dirty="0">
                  <a:hlinkClick r:id="rId9"/>
                </a:rPr>
                <a:t>://</a:t>
              </a:r>
              <a:r>
                <a:rPr lang="en-US" altLang="ja-JP" sz="900" dirty="0" smtClean="0">
                  <a:hlinkClick r:id="rId9"/>
                </a:rPr>
                <a:t>www.dins.jp/dins_j/6data/pdf/catalog/Lineup_catalog_J0408-LP.3000US.pdf</a:t>
              </a:r>
              <a:endParaRPr lang="en-US" altLang="ja-JP" sz="900" dirty="0" smtClean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584464" y="947057"/>
              <a:ext cx="4391896" cy="54613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93100" y="1646942"/>
              <a:ext cx="4443575" cy="48639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685383" y="1004137"/>
              <a:ext cx="3614658" cy="338554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rgbClr val="C00000"/>
                  </a:solidFill>
                </a:rPr>
                <a:t>Glossary / </a:t>
              </a:r>
              <a:r>
                <a:rPr kumimoji="1" lang="en-US" altLang="ja-JP" sz="1600" b="1" dirty="0" smtClean="0">
                  <a:solidFill>
                    <a:srgbClr val="C00000"/>
                  </a:solidFill>
                </a:rPr>
                <a:t>My </a:t>
              </a:r>
              <a:r>
                <a:rPr kumimoji="1" lang="en-US" altLang="ja-JP" sz="1600" b="1" dirty="0">
                  <a:solidFill>
                    <a:srgbClr val="C00000"/>
                  </a:solidFill>
                </a:rPr>
                <a:t>survey for the keywords</a:t>
              </a:r>
              <a:endParaRPr kumimoji="1" lang="ja-JP" altLang="en-US" sz="16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32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439" y="0"/>
            <a:ext cx="721520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Direct Ink-Jet Printing of Ag–Cu </a:t>
            </a:r>
            <a:r>
              <a:rPr lang="en-US" altLang="ja-JP" b="1" dirty="0" err="1" smtClean="0"/>
              <a:t>Nanoparticle</a:t>
            </a:r>
            <a:r>
              <a:rPr lang="en-US" altLang="ja-JP" b="1" dirty="0" smtClean="0"/>
              <a:t> and Ag-Precursor Based Electrodes for OFET Applications</a:t>
            </a:r>
          </a:p>
          <a:p>
            <a:r>
              <a:rPr lang="sv-SE" altLang="ja-JP" sz="1400" dirty="0" smtClean="0"/>
              <a:t>S. Gamerith, J. W. List* </a:t>
            </a:r>
            <a:r>
              <a:rPr lang="sv-SE" altLang="ja-JP" sz="1400" i="1" dirty="0" smtClean="0"/>
              <a:t>et al. </a:t>
            </a:r>
            <a:r>
              <a:rPr lang="sv-SE" altLang="ja-JP" sz="1400" dirty="0" smtClean="0"/>
              <a:t>(</a:t>
            </a:r>
            <a:r>
              <a:rPr lang="en-US" altLang="ja-JP" sz="1400" dirty="0" smtClean="0"/>
              <a:t>Graz Univ., Austria</a:t>
            </a:r>
            <a:r>
              <a:rPr lang="sv-SE" altLang="ja-JP" sz="1400" dirty="0" smtClean="0"/>
              <a:t>)</a:t>
            </a:r>
            <a:endParaRPr lang="en-US" altLang="ja-JP" sz="1400" dirty="0" smtClean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286512" y="-24"/>
            <a:ext cx="2857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Adv. Fun. Mater.</a:t>
            </a:r>
          </a:p>
          <a:p>
            <a:pPr algn="r"/>
            <a:r>
              <a:rPr lang="en-US" altLang="ja-JP" sz="1400" dirty="0" smtClean="0"/>
              <a:t>17, 3111-3118(2007)</a:t>
            </a:r>
          </a:p>
          <a:p>
            <a:pPr algn="r"/>
            <a:r>
              <a:rPr lang="en-US" altLang="ja-JP" sz="1400" dirty="0" smtClean="0"/>
              <a:t>cited 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654" y="5317015"/>
            <a:ext cx="1325643" cy="146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9224" y="969710"/>
            <a:ext cx="2994840" cy="42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7784" y="861774"/>
            <a:ext cx="5408870" cy="73866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 b="1" dirty="0" smtClean="0">
                <a:solidFill>
                  <a:srgbClr val="C00000"/>
                </a:solidFill>
              </a:rPr>
              <a:t>Motivation</a:t>
            </a:r>
            <a:endParaRPr lang="ja-JP" altLang="en-US" sz="1400" b="1" dirty="0">
              <a:solidFill>
                <a:srgbClr val="C00000"/>
              </a:solidFill>
            </a:endParaRPr>
          </a:p>
          <a:p>
            <a:r>
              <a:rPr lang="en-US" altLang="ja-JP" sz="1400" dirty="0" smtClean="0">
                <a:solidFill>
                  <a:srgbClr val="00B050"/>
                </a:solidFill>
              </a:rPr>
              <a:t>Select this article to understand the conductivity of the printed lines using the commercial Ag </a:t>
            </a:r>
            <a:r>
              <a:rPr lang="en-US" altLang="ja-JP" sz="1400" dirty="0" err="1" smtClean="0">
                <a:solidFill>
                  <a:srgbClr val="00B050"/>
                </a:solidFill>
              </a:rPr>
              <a:t>nanoinks</a:t>
            </a:r>
            <a:endParaRPr lang="en-US" altLang="ja-JP" sz="1400" dirty="0" smtClean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4044" y="1723548"/>
            <a:ext cx="5250730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b="1" dirty="0">
                <a:solidFill>
                  <a:srgbClr val="C00000"/>
                </a:solidFill>
              </a:rPr>
              <a:t>Explanation by </a:t>
            </a:r>
            <a:r>
              <a:rPr lang="en-US" altLang="ja-JP" sz="1200" b="1" dirty="0" smtClean="0">
                <a:solidFill>
                  <a:srgbClr val="C00000"/>
                </a:solidFill>
              </a:rPr>
              <a:t>myself</a:t>
            </a:r>
            <a:endParaRPr lang="ja-JP" altLang="en-US" sz="1200" b="1" dirty="0">
              <a:solidFill>
                <a:srgbClr val="C00000"/>
              </a:solidFill>
            </a:endParaRPr>
          </a:p>
          <a:p>
            <a:r>
              <a:rPr lang="en-US" altLang="ja-JP" sz="1200" dirty="0" smtClean="0">
                <a:solidFill>
                  <a:srgbClr val="00B050"/>
                </a:solidFill>
              </a:rPr>
              <a:t>This article reported the properties of printed lines using the two commercial silver </a:t>
            </a:r>
            <a:r>
              <a:rPr lang="en-US" altLang="ja-JP" sz="1200" dirty="0" err="1" smtClean="0">
                <a:solidFill>
                  <a:srgbClr val="00B050"/>
                </a:solidFill>
              </a:rPr>
              <a:t>nanoinks</a:t>
            </a:r>
            <a:r>
              <a:rPr lang="en-US" altLang="ja-JP" sz="1200" dirty="0" smtClean="0">
                <a:solidFill>
                  <a:srgbClr val="00B050"/>
                </a:solidFill>
              </a:rPr>
              <a:t> &amp; the fabrication of OFET using them.</a:t>
            </a:r>
          </a:p>
          <a:p>
            <a:endParaRPr lang="ja-JP" altLang="en-US" sz="1200" dirty="0">
              <a:solidFill>
                <a:srgbClr val="00B050"/>
              </a:solidFill>
            </a:endParaRPr>
          </a:p>
          <a:p>
            <a:r>
              <a:rPr lang="ja-JP" altLang="en-US" sz="1200" dirty="0">
                <a:solidFill>
                  <a:srgbClr val="FF0000"/>
                </a:solidFill>
              </a:rPr>
              <a:t>銀塩インク：</a:t>
            </a:r>
            <a:r>
              <a:rPr lang="en-US" altLang="ja-JP" sz="1200" dirty="0">
                <a:solidFill>
                  <a:srgbClr val="FF0000"/>
                </a:solidFill>
              </a:rPr>
              <a:t>toluene-based silver-precursor ink </a:t>
            </a:r>
          </a:p>
          <a:p>
            <a:r>
              <a:rPr lang="en-US" altLang="ja-JP" sz="1200" dirty="0">
                <a:solidFill>
                  <a:srgbClr val="00B050"/>
                </a:solidFill>
              </a:rPr>
              <a:t>Gwent Electronic Materials LTD</a:t>
            </a:r>
            <a:r>
              <a:rPr lang="ja-JP" altLang="en-US" sz="1200" dirty="0">
                <a:solidFill>
                  <a:srgbClr val="00B050"/>
                </a:solidFill>
              </a:rPr>
              <a:t>製</a:t>
            </a:r>
            <a:r>
              <a:rPr lang="en-US" altLang="ja-JP" sz="1200" dirty="0">
                <a:solidFill>
                  <a:srgbClr val="00B050"/>
                </a:solidFill>
              </a:rPr>
              <a:t> (C2040712R5</a:t>
            </a:r>
            <a:r>
              <a:rPr lang="ja-JP" altLang="en-US" sz="1200" dirty="0" err="1">
                <a:solidFill>
                  <a:srgbClr val="00B050"/>
                </a:solidFill>
              </a:rPr>
              <a:t>、</a:t>
            </a:r>
            <a:r>
              <a:rPr lang="en-US" altLang="ja-JP" sz="1200" dirty="0">
                <a:solidFill>
                  <a:srgbClr val="00B050"/>
                </a:solidFill>
              </a:rPr>
              <a:t>web</a:t>
            </a:r>
            <a:r>
              <a:rPr lang="ja-JP" altLang="en-US" sz="1200" dirty="0">
                <a:solidFill>
                  <a:srgbClr val="00B050"/>
                </a:solidFill>
              </a:rPr>
              <a:t>検索ヒットなし</a:t>
            </a:r>
            <a:r>
              <a:rPr lang="en-US" altLang="ja-JP" sz="1200" dirty="0">
                <a:solidFill>
                  <a:srgbClr val="00B050"/>
                </a:solidFill>
              </a:rPr>
              <a:t>)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加熱条件：</a:t>
            </a:r>
            <a:r>
              <a:rPr lang="en-US" altLang="ja-JP" sz="1200" dirty="0">
                <a:solidFill>
                  <a:srgbClr val="00B050"/>
                </a:solidFill>
              </a:rPr>
              <a:t>250</a:t>
            </a:r>
            <a:r>
              <a:rPr lang="ja-JP" altLang="en-US" sz="1200" dirty="0">
                <a:solidFill>
                  <a:srgbClr val="00B050"/>
                </a:solidFill>
              </a:rPr>
              <a:t>℃</a:t>
            </a:r>
            <a:r>
              <a:rPr lang="en-US" altLang="ja-JP" sz="1200" dirty="0">
                <a:solidFill>
                  <a:srgbClr val="00B050"/>
                </a:solidFill>
              </a:rPr>
              <a:t>75</a:t>
            </a:r>
            <a:r>
              <a:rPr lang="ja-JP" altLang="en-US" sz="1200" dirty="0">
                <a:solidFill>
                  <a:srgbClr val="00B050"/>
                </a:solidFill>
              </a:rPr>
              <a:t>分</a:t>
            </a:r>
            <a:endParaRPr lang="en-US" altLang="ja-JP" sz="1200" dirty="0">
              <a:solidFill>
                <a:srgbClr val="00B050"/>
              </a:solidFill>
            </a:endParaRPr>
          </a:p>
          <a:p>
            <a:r>
              <a:rPr lang="ja-JP" altLang="en-US" sz="1200" dirty="0">
                <a:solidFill>
                  <a:srgbClr val="00B050"/>
                </a:solidFill>
              </a:rPr>
              <a:t>抵抗：</a:t>
            </a:r>
            <a:r>
              <a:rPr lang="en-US" altLang="ja-JP" sz="1200" dirty="0">
                <a:solidFill>
                  <a:srgbClr val="00B050"/>
                </a:solidFill>
              </a:rPr>
              <a:t>1.7X10</a:t>
            </a:r>
            <a:r>
              <a:rPr lang="en-US" altLang="ja-JP" sz="1200" baseline="30000" dirty="0">
                <a:solidFill>
                  <a:srgbClr val="00B050"/>
                </a:solidFill>
              </a:rPr>
              <a:t>5</a:t>
            </a:r>
            <a:r>
              <a:rPr lang="en-US" altLang="ja-JP" sz="1200" dirty="0">
                <a:solidFill>
                  <a:srgbClr val="00B050"/>
                </a:solidFill>
              </a:rPr>
              <a:t> S/cm 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Ag-Cu</a:t>
            </a:r>
            <a:r>
              <a:rPr lang="ja-JP" altLang="en-US" sz="1200" dirty="0">
                <a:solidFill>
                  <a:srgbClr val="FF0000"/>
                </a:solidFill>
              </a:rPr>
              <a:t>ナノ粒子インク</a:t>
            </a:r>
            <a:r>
              <a:rPr lang="ja-JP" altLang="en-US" sz="1200" dirty="0">
                <a:solidFill>
                  <a:schemeClr val="accent3">
                    <a:lumMod val="75000"/>
                  </a:schemeClr>
                </a:solidFill>
              </a:rPr>
              <a:t>：</a:t>
            </a:r>
            <a:r>
              <a:rPr lang="ja-JP" altLang="en-US" sz="1200" dirty="0">
                <a:solidFill>
                  <a:srgbClr val="00B050"/>
                </a:solidFill>
              </a:rPr>
              <a:t>極性溶媒、粒子径不明、</a:t>
            </a:r>
            <a:r>
              <a:rPr lang="en-US" altLang="ja-JP" sz="1200" dirty="0">
                <a:solidFill>
                  <a:srgbClr val="00B050"/>
                </a:solidFill>
              </a:rPr>
              <a:t>24wt%</a:t>
            </a:r>
            <a:r>
              <a:rPr lang="ja-JP" altLang="en-US" sz="1200" dirty="0" err="1">
                <a:solidFill>
                  <a:srgbClr val="00B050"/>
                </a:solidFill>
              </a:rPr>
              <a:t>まで</a:t>
            </a:r>
            <a:r>
              <a:rPr lang="ja-JP" altLang="en-US" sz="1200" dirty="0">
                <a:solidFill>
                  <a:srgbClr val="00B050"/>
                </a:solidFill>
              </a:rPr>
              <a:t>希釈</a:t>
            </a:r>
            <a:endParaRPr lang="en-US" altLang="ja-JP" sz="1200" dirty="0">
              <a:solidFill>
                <a:srgbClr val="00B050"/>
              </a:solidFill>
            </a:endParaRPr>
          </a:p>
          <a:p>
            <a:r>
              <a:rPr lang="en-US" altLang="ja-JP" sz="1200" dirty="0" err="1">
                <a:solidFill>
                  <a:srgbClr val="00B050"/>
                </a:solidFill>
              </a:rPr>
              <a:t>Cima</a:t>
            </a:r>
            <a:r>
              <a:rPr lang="en-US" altLang="ja-JP" sz="1200" dirty="0">
                <a:solidFill>
                  <a:srgbClr val="00B050"/>
                </a:solidFill>
              </a:rPr>
              <a:t> Nanotech</a:t>
            </a:r>
            <a:r>
              <a:rPr lang="ja-JP" altLang="en-US" sz="1200" dirty="0">
                <a:solidFill>
                  <a:srgbClr val="00B050"/>
                </a:solidFill>
              </a:rPr>
              <a:t>製</a:t>
            </a:r>
            <a:r>
              <a:rPr lang="en-US" altLang="ja-JP" sz="1200" dirty="0">
                <a:solidFill>
                  <a:srgbClr val="00B050"/>
                </a:solidFill>
              </a:rPr>
              <a:t> (</a:t>
            </a:r>
            <a:r>
              <a:rPr lang="ja-JP" altLang="en-US" sz="1200" dirty="0">
                <a:solidFill>
                  <a:srgbClr val="00B050"/>
                </a:solidFill>
              </a:rPr>
              <a:t>製品番号：記載なし</a:t>
            </a:r>
            <a:r>
              <a:rPr lang="en-US" altLang="ja-JP" sz="1200" dirty="0">
                <a:solidFill>
                  <a:srgbClr val="00B050"/>
                </a:solidFill>
              </a:rPr>
              <a:t>)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加熱条件：</a:t>
            </a:r>
            <a:r>
              <a:rPr lang="en-US" altLang="ja-JP" sz="1200" dirty="0">
                <a:solidFill>
                  <a:srgbClr val="00B050"/>
                </a:solidFill>
              </a:rPr>
              <a:t>150</a:t>
            </a:r>
            <a:r>
              <a:rPr lang="ja-JP" altLang="en-US" sz="1200" dirty="0">
                <a:solidFill>
                  <a:srgbClr val="00B050"/>
                </a:solidFill>
              </a:rPr>
              <a:t>℃</a:t>
            </a:r>
            <a:r>
              <a:rPr lang="en-US" altLang="ja-JP" sz="1200" dirty="0">
                <a:solidFill>
                  <a:srgbClr val="00B050"/>
                </a:solidFill>
              </a:rPr>
              <a:t>45</a:t>
            </a:r>
            <a:r>
              <a:rPr lang="ja-JP" altLang="en-US" sz="1200" dirty="0">
                <a:solidFill>
                  <a:srgbClr val="00B050"/>
                </a:solidFill>
              </a:rPr>
              <a:t>分、</a:t>
            </a:r>
            <a:r>
              <a:rPr lang="en-US" altLang="ja-JP" sz="1200" dirty="0">
                <a:solidFill>
                  <a:srgbClr val="00B050"/>
                </a:solidFill>
              </a:rPr>
              <a:t>200</a:t>
            </a:r>
            <a:r>
              <a:rPr lang="ja-JP" altLang="en-US" sz="1200" dirty="0">
                <a:solidFill>
                  <a:srgbClr val="00B050"/>
                </a:solidFill>
              </a:rPr>
              <a:t>℃</a:t>
            </a:r>
            <a:r>
              <a:rPr lang="en-US" altLang="ja-JP" sz="1200" dirty="0">
                <a:solidFill>
                  <a:srgbClr val="00B050"/>
                </a:solidFill>
              </a:rPr>
              <a:t>60</a:t>
            </a:r>
            <a:r>
              <a:rPr lang="ja-JP" altLang="en-US" sz="1200" dirty="0">
                <a:solidFill>
                  <a:srgbClr val="00B050"/>
                </a:solidFill>
              </a:rPr>
              <a:t>分</a:t>
            </a:r>
            <a:endParaRPr lang="en-US" altLang="ja-JP" sz="1200" dirty="0">
              <a:solidFill>
                <a:srgbClr val="00B050"/>
              </a:solidFill>
            </a:endParaRPr>
          </a:p>
          <a:p>
            <a:r>
              <a:rPr lang="ja-JP" altLang="en-US" sz="1200" dirty="0">
                <a:solidFill>
                  <a:srgbClr val="00B050"/>
                </a:solidFill>
              </a:rPr>
              <a:t>抵抗：</a:t>
            </a:r>
            <a:r>
              <a:rPr lang="en-US" altLang="ja-JP" sz="1200" dirty="0">
                <a:solidFill>
                  <a:srgbClr val="00B050"/>
                </a:solidFill>
              </a:rPr>
              <a:t>7.3X10</a:t>
            </a:r>
            <a:r>
              <a:rPr lang="en-US" altLang="ja-JP" sz="1200" baseline="30000" dirty="0">
                <a:solidFill>
                  <a:srgbClr val="00B050"/>
                </a:solidFill>
              </a:rPr>
              <a:t>3</a:t>
            </a:r>
            <a:r>
              <a:rPr lang="en-US" altLang="ja-JP" sz="1200" dirty="0">
                <a:solidFill>
                  <a:srgbClr val="00B050"/>
                </a:solidFill>
              </a:rPr>
              <a:t> S/cm </a:t>
            </a:r>
          </a:p>
          <a:p>
            <a:endParaRPr lang="en-US" altLang="ja-JP" sz="1200" dirty="0">
              <a:solidFill>
                <a:srgbClr val="00B050"/>
              </a:solidFill>
            </a:endParaRPr>
          </a:p>
          <a:p>
            <a:r>
              <a:rPr lang="ja-JP" altLang="en-US" sz="1200" dirty="0">
                <a:solidFill>
                  <a:srgbClr val="00B050"/>
                </a:solidFill>
              </a:rPr>
              <a:t>ちなみに、銀バルクの抵抗：</a:t>
            </a:r>
            <a:r>
              <a:rPr lang="en-US" altLang="ja-JP" sz="1200" dirty="0">
                <a:solidFill>
                  <a:srgbClr val="00B050"/>
                </a:solidFill>
              </a:rPr>
              <a:t> 6.3X10</a:t>
            </a:r>
            <a:r>
              <a:rPr lang="en-US" altLang="ja-JP" sz="1200" baseline="30000" dirty="0">
                <a:solidFill>
                  <a:srgbClr val="00B050"/>
                </a:solidFill>
              </a:rPr>
              <a:t>5</a:t>
            </a:r>
            <a:r>
              <a:rPr lang="en-US" altLang="ja-JP" sz="1200" dirty="0">
                <a:solidFill>
                  <a:srgbClr val="00B050"/>
                </a:solidFill>
              </a:rPr>
              <a:t> S/cm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9445" y="4597818"/>
            <a:ext cx="4881561" cy="21236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b="1" dirty="0">
                <a:solidFill>
                  <a:srgbClr val="C00000"/>
                </a:solidFill>
              </a:rPr>
              <a:t>Glossary / </a:t>
            </a:r>
            <a:r>
              <a:rPr lang="en-US" altLang="ja-JP" sz="1200" b="1" dirty="0" smtClean="0">
                <a:solidFill>
                  <a:srgbClr val="C00000"/>
                </a:solidFill>
              </a:rPr>
              <a:t>Survey </a:t>
            </a:r>
            <a:r>
              <a:rPr lang="en-US" altLang="ja-JP" sz="1200" b="1" dirty="0">
                <a:solidFill>
                  <a:srgbClr val="C00000"/>
                </a:solidFill>
              </a:rPr>
              <a:t>for the keywords</a:t>
            </a:r>
            <a:endParaRPr lang="ja-JP" altLang="en-US" sz="1200" b="1" dirty="0">
              <a:solidFill>
                <a:srgbClr val="C00000"/>
              </a:solidFill>
            </a:endParaRP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Gwent </a:t>
            </a:r>
            <a:r>
              <a:rPr lang="en-US" altLang="ja-JP" sz="1200" dirty="0">
                <a:solidFill>
                  <a:srgbClr val="FF0000"/>
                </a:solidFill>
              </a:rPr>
              <a:t>Electronic Materials</a:t>
            </a:r>
          </a:p>
          <a:p>
            <a:r>
              <a:rPr lang="en-US" altLang="ja-JP" sz="1200" dirty="0">
                <a:solidFill>
                  <a:srgbClr val="00B050"/>
                </a:solidFill>
              </a:rPr>
              <a:t>http://www.gwent.org/Gem/index.html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イギリスの会社、</a:t>
            </a:r>
            <a:r>
              <a:rPr lang="en-US" altLang="ja-JP" sz="1200" dirty="0">
                <a:solidFill>
                  <a:srgbClr val="00B050"/>
                </a:solidFill>
              </a:rPr>
              <a:t>1988</a:t>
            </a:r>
            <a:r>
              <a:rPr lang="ja-JP" altLang="en-US" sz="1200" dirty="0">
                <a:solidFill>
                  <a:srgbClr val="00B050"/>
                </a:solidFill>
              </a:rPr>
              <a:t>年設立、</a:t>
            </a:r>
            <a:endParaRPr lang="en-US" altLang="ja-JP" sz="1200" dirty="0">
              <a:solidFill>
                <a:srgbClr val="00B050"/>
              </a:solidFill>
            </a:endParaRPr>
          </a:p>
          <a:p>
            <a:r>
              <a:rPr lang="en-US" altLang="ja-JP" sz="1200" dirty="0">
                <a:solidFill>
                  <a:srgbClr val="00B050"/>
                </a:solidFill>
              </a:rPr>
              <a:t>PE</a:t>
            </a:r>
            <a:r>
              <a:rPr lang="ja-JP" altLang="en-US" sz="1200" dirty="0">
                <a:solidFill>
                  <a:srgbClr val="00B050"/>
                </a:solidFill>
              </a:rPr>
              <a:t>・バイオセンサー用のインク・ペースト製造会社</a:t>
            </a:r>
            <a:endParaRPr lang="en-US" altLang="ja-JP" sz="1200" dirty="0">
              <a:solidFill>
                <a:srgbClr val="00B050"/>
              </a:solidFill>
            </a:endParaRPr>
          </a:p>
          <a:p>
            <a:r>
              <a:rPr lang="ja-JP" altLang="en-US" sz="1200" dirty="0">
                <a:solidFill>
                  <a:srgbClr val="00B050"/>
                </a:solidFill>
              </a:rPr>
              <a:t>大学との共同研究が多く、論文の謝辞によく記載されている。</a:t>
            </a:r>
            <a:endParaRPr lang="en-US" altLang="ja-JP" sz="1200" dirty="0">
              <a:solidFill>
                <a:srgbClr val="00B050"/>
              </a:solidFill>
            </a:endParaRPr>
          </a:p>
          <a:p>
            <a:r>
              <a:rPr lang="en-US" altLang="ja-JP" sz="1200" dirty="0" err="1" smtClean="0">
                <a:solidFill>
                  <a:srgbClr val="FF0000"/>
                </a:solidFill>
              </a:rPr>
              <a:t>Cima</a:t>
            </a:r>
            <a:r>
              <a:rPr lang="en-US" altLang="ja-JP" sz="1200" dirty="0" smtClean="0">
                <a:solidFill>
                  <a:srgbClr val="FF0000"/>
                </a:solidFill>
              </a:rPr>
              <a:t> </a:t>
            </a:r>
            <a:r>
              <a:rPr lang="en-US" altLang="ja-JP" sz="1200" dirty="0">
                <a:solidFill>
                  <a:srgbClr val="FF0000"/>
                </a:solidFill>
              </a:rPr>
              <a:t>Nanotech</a:t>
            </a:r>
          </a:p>
          <a:p>
            <a:r>
              <a:rPr lang="en-US" altLang="ja-JP" sz="1200" dirty="0">
                <a:solidFill>
                  <a:srgbClr val="00B050"/>
                </a:solidFill>
              </a:rPr>
              <a:t>http://www.cimananotech.com/default.aspx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太陽電池・タッチパネル向けにインクジェットインクや銀ナノ粒子を製造。</a:t>
            </a:r>
            <a:endParaRPr lang="en-US" altLang="ja-JP" sz="1200" dirty="0">
              <a:solidFill>
                <a:srgbClr val="00B050"/>
              </a:solidFill>
            </a:endParaRPr>
          </a:p>
          <a:p>
            <a:r>
              <a:rPr lang="ja-JP" altLang="en-US" sz="1200" dirty="0">
                <a:solidFill>
                  <a:srgbClr val="00B050"/>
                </a:solidFill>
              </a:rPr>
              <a:t>東レと「自己組織化透明導電フィルムを開発」</a:t>
            </a:r>
            <a:endParaRPr lang="en-US" altLang="ja-JP" sz="1200" dirty="0">
              <a:solidFill>
                <a:srgbClr val="00B050"/>
              </a:solidFill>
            </a:endParaRPr>
          </a:p>
          <a:p>
            <a:r>
              <a:rPr lang="en-US" altLang="ja-JP" sz="1200" dirty="0">
                <a:solidFill>
                  <a:srgbClr val="00B050"/>
                </a:solidFill>
              </a:rPr>
              <a:t>http://www.toray.co.jp/news/film/nr090209.html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41250" y="692473"/>
            <a:ext cx="3290788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 for the motivation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18" name="テキスト ボックス 11"/>
          <p:cNvSpPr txBox="1">
            <a:spLocks noChangeArrowheads="1"/>
          </p:cNvSpPr>
          <p:nvPr/>
        </p:nvSpPr>
        <p:spPr bwMode="auto">
          <a:xfrm>
            <a:off x="8192136" y="6396335"/>
            <a:ext cx="951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dirty="0"/>
              <a:t>2010.Feb. 3</a:t>
            </a:r>
          </a:p>
          <a:p>
            <a:pPr algn="r"/>
            <a:r>
              <a:rPr lang="en-US" altLang="ja-JP" sz="1200" dirty="0" smtClean="0"/>
              <a:t>02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70909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124" y="-24"/>
            <a:ext cx="7170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The Race To Replace Tin-Doped Indium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Oxide: Which Material Will Win?</a:t>
            </a:r>
          </a:p>
          <a:p>
            <a:r>
              <a:rPr lang="en-US" altLang="ja-JP" sz="1400" dirty="0" smtClean="0"/>
              <a:t>A. Kumar, </a:t>
            </a:r>
            <a:r>
              <a:rPr lang="en-US" altLang="ja-JP" sz="1400" dirty="0" err="1" smtClean="0"/>
              <a:t>Chongwu</a:t>
            </a:r>
            <a:r>
              <a:rPr lang="en-US" altLang="ja-JP" sz="1400" dirty="0" smtClean="0"/>
              <a:t> Zhou* (University of South California, USA)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858016" y="47130"/>
            <a:ext cx="22145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ACS nano</a:t>
            </a:r>
          </a:p>
          <a:p>
            <a:pPr algn="r"/>
            <a:r>
              <a:rPr lang="en-US" altLang="ja-JP" sz="1400" dirty="0" smtClean="0"/>
              <a:t>4, 1, 11-14 (2010) </a:t>
            </a:r>
          </a:p>
          <a:p>
            <a:pPr algn="r"/>
            <a:r>
              <a:rPr lang="en-US" altLang="ja-JP" sz="1400" dirty="0" smtClean="0"/>
              <a:t>IF 5.5, cited **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740" y="1010444"/>
            <a:ext cx="4893260" cy="49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8539" y="641112"/>
            <a:ext cx="3998787" cy="8309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 smtClean="0">
                <a:solidFill>
                  <a:srgbClr val="C00000"/>
                </a:solidFill>
              </a:rPr>
              <a:t>Motivation</a:t>
            </a:r>
            <a:endParaRPr lang="ja-JP" altLang="en-US" sz="1600" b="1" dirty="0">
              <a:solidFill>
                <a:srgbClr val="C00000"/>
              </a:solidFill>
            </a:endParaRPr>
          </a:p>
          <a:p>
            <a:r>
              <a:rPr lang="en-US" altLang="ja-JP" sz="1600" dirty="0" smtClean="0">
                <a:solidFill>
                  <a:srgbClr val="00B050"/>
                </a:solidFill>
              </a:rPr>
              <a:t>Latest review, which is related to my interest of the transparent electrode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8539" y="1734679"/>
            <a:ext cx="4076696" cy="28007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>
                <a:solidFill>
                  <a:srgbClr val="C00000"/>
                </a:solidFill>
              </a:rPr>
              <a:t>Explanation by </a:t>
            </a:r>
            <a:r>
              <a:rPr lang="en-US" altLang="ja-JP" sz="1600" b="1" dirty="0" smtClean="0">
                <a:solidFill>
                  <a:srgbClr val="C00000"/>
                </a:solidFill>
              </a:rPr>
              <a:t>myself</a:t>
            </a:r>
            <a:endParaRPr lang="ja-JP" altLang="en-US" sz="1600" b="1" dirty="0">
              <a:solidFill>
                <a:srgbClr val="C00000"/>
              </a:solidFill>
            </a:endParaRPr>
          </a:p>
          <a:p>
            <a:r>
              <a:rPr lang="en-US" altLang="ja-JP" sz="1600" dirty="0">
                <a:solidFill>
                  <a:srgbClr val="00B050"/>
                </a:solidFill>
              </a:rPr>
              <a:t>ITO</a:t>
            </a:r>
            <a:r>
              <a:rPr lang="ja-JP" altLang="en-US" sz="1600" dirty="0">
                <a:solidFill>
                  <a:srgbClr val="00B050"/>
                </a:solidFill>
              </a:rPr>
              <a:t>代替の３つの技術（ </a:t>
            </a:r>
            <a:r>
              <a:rPr lang="en-US" altLang="ja-JP" sz="1600" dirty="0">
                <a:solidFill>
                  <a:srgbClr val="00B050"/>
                </a:solidFill>
              </a:rPr>
              <a:t>CNT</a:t>
            </a:r>
            <a:r>
              <a:rPr lang="ja-JP" altLang="en-US" sz="1600" dirty="0" err="1">
                <a:solidFill>
                  <a:srgbClr val="00B050"/>
                </a:solidFill>
              </a:rPr>
              <a:t>、</a:t>
            </a:r>
            <a:r>
              <a:rPr lang="ja-JP" altLang="en-US" sz="1600" dirty="0">
                <a:solidFill>
                  <a:srgbClr val="00B050"/>
                </a:solidFill>
              </a:rPr>
              <a:t>金属ナノワイヤー、グラフェン）を紹介。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図</a:t>
            </a:r>
            <a:r>
              <a:rPr lang="en-US" altLang="ja-JP" sz="1600" dirty="0">
                <a:solidFill>
                  <a:srgbClr val="00B050"/>
                </a:solidFill>
              </a:rPr>
              <a:t>1a, CNT</a:t>
            </a:r>
            <a:r>
              <a:rPr lang="ja-JP" altLang="en-US" sz="1600" dirty="0">
                <a:solidFill>
                  <a:srgbClr val="00B050"/>
                </a:solidFill>
              </a:rPr>
              <a:t>は</a:t>
            </a:r>
            <a:r>
              <a:rPr lang="en-US" altLang="ja-JP" sz="1600" dirty="0">
                <a:solidFill>
                  <a:srgbClr val="00B050"/>
                </a:solidFill>
              </a:rPr>
              <a:t>10W/□</a:t>
            </a:r>
            <a:r>
              <a:rPr lang="ja-JP" altLang="en-US" sz="1600" dirty="0">
                <a:solidFill>
                  <a:srgbClr val="00B050"/>
                </a:solidFill>
              </a:rPr>
              <a:t>を得るために、</a:t>
            </a:r>
            <a:r>
              <a:rPr lang="en-US" altLang="ja-JP" sz="1600" dirty="0">
                <a:solidFill>
                  <a:srgbClr val="00B050"/>
                </a:solidFill>
              </a:rPr>
              <a:t>100nm</a:t>
            </a:r>
            <a:r>
              <a:rPr lang="ja-JP" altLang="en-US" sz="1600" dirty="0">
                <a:solidFill>
                  <a:srgbClr val="00B050"/>
                </a:solidFill>
              </a:rPr>
              <a:t>の厚さが必要であり、そうなると透明性が悪くなる。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図</a:t>
            </a:r>
            <a:r>
              <a:rPr lang="en-US" altLang="ja-JP" sz="1600" dirty="0">
                <a:solidFill>
                  <a:srgbClr val="00B050"/>
                </a:solidFill>
              </a:rPr>
              <a:t>1b,</a:t>
            </a:r>
            <a:r>
              <a:rPr lang="ja-JP" altLang="en-US" sz="1600" dirty="0">
                <a:solidFill>
                  <a:srgbClr val="00B050"/>
                </a:solidFill>
              </a:rPr>
              <a:t>　銀ナノワイヤ、 </a:t>
            </a:r>
            <a:r>
              <a:rPr lang="en-US" altLang="ja-JP" sz="1600" dirty="0">
                <a:solidFill>
                  <a:srgbClr val="00B050"/>
                </a:solidFill>
              </a:rPr>
              <a:t>16W/□</a:t>
            </a:r>
            <a:r>
              <a:rPr lang="ja-JP" altLang="en-US" sz="1600" dirty="0" err="1">
                <a:solidFill>
                  <a:srgbClr val="00B050"/>
                </a:solidFill>
              </a:rPr>
              <a:t>、</a:t>
            </a:r>
            <a:r>
              <a:rPr lang="en-US" altLang="ja-JP" sz="1600" dirty="0">
                <a:solidFill>
                  <a:srgbClr val="00B050"/>
                </a:solidFill>
              </a:rPr>
              <a:t>86%T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図</a:t>
            </a:r>
            <a:r>
              <a:rPr lang="en-US" altLang="ja-JP" sz="1600" dirty="0">
                <a:solidFill>
                  <a:srgbClr val="00B050"/>
                </a:solidFill>
              </a:rPr>
              <a:t>1c,</a:t>
            </a:r>
            <a:r>
              <a:rPr lang="ja-JP" altLang="en-US" sz="1600" dirty="0">
                <a:solidFill>
                  <a:srgbClr val="00B050"/>
                </a:solidFill>
              </a:rPr>
              <a:t>　金ナノワイヤ、ナノインプリント</a:t>
            </a:r>
            <a:r>
              <a:rPr lang="en-US" altLang="ja-JP" sz="1600" dirty="0">
                <a:solidFill>
                  <a:srgbClr val="00B050"/>
                </a:solidFill>
              </a:rPr>
              <a:t>13W/□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図</a:t>
            </a:r>
            <a:r>
              <a:rPr lang="en-US" altLang="ja-JP" sz="1600" dirty="0">
                <a:solidFill>
                  <a:srgbClr val="00B050"/>
                </a:solidFill>
              </a:rPr>
              <a:t>1d</a:t>
            </a:r>
            <a:r>
              <a:rPr lang="ja-JP" altLang="en-US" sz="1600" dirty="0" err="1">
                <a:solidFill>
                  <a:srgbClr val="00B050"/>
                </a:solidFill>
              </a:rPr>
              <a:t>、</a:t>
            </a:r>
            <a:r>
              <a:rPr lang="ja-JP" altLang="en-US" sz="1600" dirty="0">
                <a:solidFill>
                  <a:srgbClr val="00B050"/>
                </a:solidFill>
              </a:rPr>
              <a:t>グラフェン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グラフェンは</a:t>
            </a:r>
            <a:r>
              <a:rPr lang="en-US" altLang="ja-JP" sz="1600" dirty="0">
                <a:solidFill>
                  <a:srgbClr val="00B050"/>
                </a:solidFill>
              </a:rPr>
              <a:t>ref22</a:t>
            </a:r>
            <a:r>
              <a:rPr lang="ja-JP" altLang="en-US" sz="1600" dirty="0">
                <a:solidFill>
                  <a:srgbClr val="00B050"/>
                </a:solidFill>
              </a:rPr>
              <a:t>で、高温</a:t>
            </a:r>
            <a:r>
              <a:rPr lang="en-US" altLang="ja-JP" sz="1600" dirty="0">
                <a:solidFill>
                  <a:srgbClr val="00B050"/>
                </a:solidFill>
              </a:rPr>
              <a:t>CVD</a:t>
            </a:r>
            <a:r>
              <a:rPr lang="ja-JP" altLang="en-US" sz="1600" dirty="0">
                <a:solidFill>
                  <a:srgbClr val="00B050"/>
                </a:solidFill>
              </a:rPr>
              <a:t>処理により透明性と低抵抗を達成。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9584" y="5215474"/>
            <a:ext cx="4076696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 smtClean="0">
                <a:solidFill>
                  <a:srgbClr val="C00000"/>
                </a:solidFill>
              </a:rPr>
              <a:t>Next articles picked up from the reference</a:t>
            </a:r>
            <a:endParaRPr lang="ja-JP" altLang="en-US" sz="1600" b="1" dirty="0" smtClean="0">
              <a:solidFill>
                <a:srgbClr val="C00000"/>
              </a:solidFill>
            </a:endParaRPr>
          </a:p>
          <a:p>
            <a:r>
              <a:rPr lang="ja-JP" altLang="en-US" sz="1600" dirty="0">
                <a:solidFill>
                  <a:srgbClr val="00B050"/>
                </a:solidFill>
              </a:rPr>
              <a:t>引用</a:t>
            </a:r>
            <a:r>
              <a:rPr lang="en-US" altLang="ja-JP" sz="1600" dirty="0">
                <a:solidFill>
                  <a:srgbClr val="00B050"/>
                </a:solidFill>
              </a:rPr>
              <a:t>12 </a:t>
            </a:r>
            <a:r>
              <a:rPr lang="ja-JP" altLang="en-US" sz="1600" dirty="0" err="1">
                <a:solidFill>
                  <a:srgbClr val="00B050"/>
                </a:solidFill>
              </a:rPr>
              <a:t>、</a:t>
            </a:r>
            <a:r>
              <a:rPr lang="en-US" altLang="ja-JP" sz="1600" dirty="0">
                <a:solidFill>
                  <a:srgbClr val="00B050"/>
                </a:solidFill>
              </a:rPr>
              <a:t>JY. Lee 2008</a:t>
            </a:r>
            <a:r>
              <a:rPr lang="ja-JP" altLang="en-US" sz="1600" dirty="0">
                <a:solidFill>
                  <a:srgbClr val="00B050"/>
                </a:solidFill>
              </a:rPr>
              <a:t>：</a:t>
            </a:r>
            <a:r>
              <a:rPr lang="en-US" altLang="ja-JP" sz="1600" dirty="0">
                <a:solidFill>
                  <a:srgbClr val="00B050"/>
                </a:solidFill>
              </a:rPr>
              <a:t>Ag</a:t>
            </a:r>
            <a:r>
              <a:rPr lang="ja-JP" altLang="en-US" sz="1600" dirty="0">
                <a:solidFill>
                  <a:srgbClr val="00B050"/>
                </a:solidFill>
              </a:rPr>
              <a:t>ナノワイヤ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引用</a:t>
            </a:r>
            <a:r>
              <a:rPr lang="en-US" altLang="ja-JP" sz="1600" dirty="0">
                <a:solidFill>
                  <a:srgbClr val="00B050"/>
                </a:solidFill>
              </a:rPr>
              <a:t>13 </a:t>
            </a:r>
            <a:r>
              <a:rPr lang="ja-JP" altLang="en-US" sz="1600" dirty="0" err="1">
                <a:solidFill>
                  <a:srgbClr val="00B050"/>
                </a:solidFill>
              </a:rPr>
              <a:t>、</a:t>
            </a:r>
            <a:r>
              <a:rPr lang="en-US" altLang="ja-JP" sz="1600" dirty="0">
                <a:solidFill>
                  <a:srgbClr val="00B050"/>
                </a:solidFill>
              </a:rPr>
              <a:t>Higgins 2009</a:t>
            </a:r>
            <a:r>
              <a:rPr lang="ja-JP" altLang="en-US" sz="1600" dirty="0">
                <a:solidFill>
                  <a:srgbClr val="00B050"/>
                </a:solidFill>
              </a:rPr>
              <a:t>：</a:t>
            </a:r>
            <a:r>
              <a:rPr lang="en-US" altLang="ja-JP" sz="1600" dirty="0">
                <a:solidFill>
                  <a:srgbClr val="00B050"/>
                </a:solidFill>
              </a:rPr>
              <a:t>Au</a:t>
            </a:r>
            <a:r>
              <a:rPr lang="ja-JP" altLang="en-US" sz="1600" dirty="0">
                <a:solidFill>
                  <a:srgbClr val="00B050"/>
                </a:solidFill>
              </a:rPr>
              <a:t>ナノワイヤ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引用</a:t>
            </a:r>
            <a:r>
              <a:rPr lang="en-US" altLang="ja-JP" sz="1600" dirty="0">
                <a:solidFill>
                  <a:srgbClr val="00B050"/>
                </a:solidFill>
              </a:rPr>
              <a:t>22 </a:t>
            </a:r>
            <a:r>
              <a:rPr lang="ja-JP" altLang="en-US" sz="1600" dirty="0" err="1">
                <a:solidFill>
                  <a:srgbClr val="00B050"/>
                </a:solidFill>
              </a:rPr>
              <a:t>、</a:t>
            </a:r>
            <a:r>
              <a:rPr lang="en-US" altLang="ja-JP" sz="1600" dirty="0">
                <a:solidFill>
                  <a:srgbClr val="00B050"/>
                </a:solidFill>
              </a:rPr>
              <a:t>J. Wu 2008</a:t>
            </a:r>
            <a:r>
              <a:rPr lang="ja-JP" altLang="en-US" sz="1600" dirty="0">
                <a:solidFill>
                  <a:srgbClr val="00B050"/>
                </a:solidFill>
              </a:rPr>
              <a:t>：グラフェン</a:t>
            </a:r>
          </a:p>
        </p:txBody>
      </p:sp>
      <p:sp>
        <p:nvSpPr>
          <p:cNvPr id="15" name="テキスト ボックス 11"/>
          <p:cNvSpPr txBox="1">
            <a:spLocks noChangeArrowheads="1"/>
          </p:cNvSpPr>
          <p:nvPr/>
        </p:nvSpPr>
        <p:spPr bwMode="auto">
          <a:xfrm>
            <a:off x="8192136" y="6396335"/>
            <a:ext cx="993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dirty="0"/>
              <a:t>2010.Feb. 28</a:t>
            </a:r>
          </a:p>
          <a:p>
            <a:pPr algn="r"/>
            <a:r>
              <a:rPr lang="en-US" altLang="ja-JP" sz="1200" dirty="0" smtClean="0"/>
              <a:t>03</a:t>
            </a:r>
            <a:endParaRPr lang="en-US" altLang="ja-JP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25235" y="759620"/>
            <a:ext cx="2914921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 for my explanation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7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2" y="-27384"/>
            <a:ext cx="70923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Fast Preparation Procedure for Large, Flat Cellulose and Cellulose/Inorganic </a:t>
            </a:r>
            <a:r>
              <a:rPr lang="en-US" altLang="ja-JP" b="1" dirty="0" err="1" smtClean="0"/>
              <a:t>Nanopaper</a:t>
            </a:r>
            <a:r>
              <a:rPr lang="en-US" altLang="ja-JP" b="1" dirty="0" smtClean="0"/>
              <a:t> Structures </a:t>
            </a:r>
          </a:p>
          <a:p>
            <a:r>
              <a:rPr lang="en-US" altLang="ja-JP" sz="1400" dirty="0" smtClean="0"/>
              <a:t>H. </a:t>
            </a:r>
            <a:r>
              <a:rPr lang="en-US" altLang="ja-JP" sz="1400" dirty="0" err="1" smtClean="0"/>
              <a:t>Sehaqui</a:t>
            </a:r>
            <a:r>
              <a:rPr lang="en-US" altLang="ja-JP" sz="1400" dirty="0" smtClean="0"/>
              <a:t>, L. A. Berglund* </a:t>
            </a:r>
            <a:r>
              <a:rPr lang="en-US" altLang="ja-JP" sz="1400" i="1" dirty="0" smtClean="0"/>
              <a:t>et al.</a:t>
            </a:r>
            <a:r>
              <a:rPr lang="en-US" altLang="ja-JP" sz="1400" dirty="0" smtClean="0"/>
              <a:t>, (KTH, Sweden)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868144" y="-27384"/>
            <a:ext cx="3275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err="1" smtClean="0"/>
              <a:t>Biomacro</a:t>
            </a:r>
            <a:r>
              <a:rPr lang="en-US" altLang="ja-JP" sz="1400" dirty="0" smtClean="0"/>
              <a:t>.</a:t>
            </a:r>
          </a:p>
          <a:p>
            <a:pPr algn="r"/>
            <a:r>
              <a:rPr lang="en-US" altLang="ja-JP" sz="1400" dirty="0" smtClean="0"/>
              <a:t>DOI: 10.1021/bm100490s</a:t>
            </a:r>
          </a:p>
          <a:p>
            <a:pPr algn="r"/>
            <a:r>
              <a:rPr lang="en-US" altLang="ja-JP" sz="1400" dirty="0" smtClean="0"/>
              <a:t>IF 4.5, cited **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96" y="4445853"/>
            <a:ext cx="7128792" cy="22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7472" y="1187026"/>
            <a:ext cx="2379328" cy="303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927423"/>
            <a:ext cx="5553067" cy="5847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 smtClean="0">
                <a:solidFill>
                  <a:srgbClr val="C00000"/>
                </a:solidFill>
              </a:rPr>
              <a:t>Motivation</a:t>
            </a:r>
            <a:endParaRPr lang="ja-JP" altLang="en-US" sz="1600" b="1" dirty="0">
              <a:solidFill>
                <a:srgbClr val="C00000"/>
              </a:solidFill>
            </a:endParaRPr>
          </a:p>
          <a:p>
            <a:r>
              <a:rPr lang="en-US" altLang="ja-JP" sz="1600" dirty="0" smtClean="0">
                <a:solidFill>
                  <a:srgbClr val="00B050"/>
                </a:solidFill>
              </a:rPr>
              <a:t>Latest article, which is reported by my friend of Berglund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8538" y="1734679"/>
            <a:ext cx="5893033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>
                <a:solidFill>
                  <a:srgbClr val="C00000"/>
                </a:solidFill>
              </a:rPr>
              <a:t>Explanation by </a:t>
            </a:r>
            <a:r>
              <a:rPr lang="en-US" altLang="ja-JP" sz="1600" b="1" dirty="0" smtClean="0">
                <a:solidFill>
                  <a:srgbClr val="C00000"/>
                </a:solidFill>
              </a:rPr>
              <a:t>myself</a:t>
            </a:r>
            <a:endParaRPr lang="ja-JP" altLang="en-US" sz="1600" b="1" dirty="0">
              <a:solidFill>
                <a:srgbClr val="C00000"/>
              </a:solidFill>
            </a:endParaRPr>
          </a:p>
          <a:p>
            <a:r>
              <a:rPr lang="ja-JP" altLang="en-US" sz="1600" dirty="0">
                <a:solidFill>
                  <a:srgbClr val="00B050"/>
                </a:solidFill>
              </a:rPr>
              <a:t>ナノファイバー懸濁液を濾過して強固なゲルを作製し、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それを金属メッシュに挟んで、減圧乾燥してホットプレス。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従来の作製法と何が違うの？</a:t>
            </a:r>
          </a:p>
          <a:p>
            <a:r>
              <a:rPr lang="ja-JP" altLang="en-US" sz="1600" dirty="0">
                <a:solidFill>
                  <a:srgbClr val="00B050"/>
                </a:solidFill>
              </a:rPr>
              <a:t>でもとりあえず、早くて、強いシートができたらしい。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538" y="3280599"/>
            <a:ext cx="4076696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 smtClean="0">
                <a:solidFill>
                  <a:srgbClr val="C00000"/>
                </a:solidFill>
              </a:rPr>
              <a:t>Impression</a:t>
            </a:r>
            <a:endParaRPr lang="ja-JP" altLang="en-US" sz="1600" b="1" dirty="0" smtClean="0">
              <a:solidFill>
                <a:srgbClr val="C00000"/>
              </a:solidFill>
            </a:endParaRPr>
          </a:p>
          <a:p>
            <a:r>
              <a:rPr lang="ja-JP" altLang="en-US" sz="1600" dirty="0">
                <a:solidFill>
                  <a:srgbClr val="00B050"/>
                </a:solidFill>
              </a:rPr>
              <a:t>大判のシート作成方法の参考にしよう</a:t>
            </a:r>
            <a:r>
              <a:rPr lang="ja-JP" altLang="en-US" sz="1600" dirty="0" smtClean="0">
                <a:solidFill>
                  <a:srgbClr val="00B050"/>
                </a:solidFill>
              </a:rPr>
              <a:t>。</a:t>
            </a:r>
            <a:endParaRPr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68144" y="834390"/>
            <a:ext cx="2914921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 for my explanation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5690" y="4091760"/>
            <a:ext cx="2914921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 for my </a:t>
            </a:r>
            <a:r>
              <a:rPr kumimoji="1" lang="en-US" altLang="ja-JP" sz="1200" b="1" dirty="0" err="1" smtClean="0">
                <a:solidFill>
                  <a:srgbClr val="C00000"/>
                </a:solidFill>
              </a:rPr>
              <a:t>impresion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8192136" y="6396335"/>
            <a:ext cx="100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dirty="0"/>
              <a:t>2010 Aug. 23</a:t>
            </a:r>
          </a:p>
          <a:p>
            <a:pPr algn="r"/>
            <a:r>
              <a:rPr lang="en-US" altLang="ja-JP" sz="1200" dirty="0" smtClean="0"/>
              <a:t>04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31407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2" y="-27384"/>
            <a:ext cx="7092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Polyethylene </a:t>
            </a:r>
            <a:r>
              <a:rPr lang="en-US" altLang="ja-JP" b="1" dirty="0" err="1" smtClean="0"/>
              <a:t>nanofibres</a:t>
            </a:r>
            <a:r>
              <a:rPr lang="en-US" altLang="ja-JP" b="1" dirty="0" smtClean="0"/>
              <a:t> with very high thermal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conductivities</a:t>
            </a:r>
          </a:p>
          <a:p>
            <a:r>
              <a:rPr lang="en-US" altLang="ja-JP" sz="1400" dirty="0" err="1" smtClean="0"/>
              <a:t>Sheng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Shen</a:t>
            </a:r>
            <a:r>
              <a:rPr lang="en-US" altLang="ja-JP" sz="1400" dirty="0" smtClean="0"/>
              <a:t>, Gang Chen* et al. (MIT, USA)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868144" y="-27384"/>
            <a:ext cx="3275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Nature Nanotech</a:t>
            </a:r>
          </a:p>
          <a:p>
            <a:pPr algn="r"/>
            <a:r>
              <a:rPr lang="en-US" altLang="ja-JP" sz="1400" dirty="0" smtClean="0"/>
              <a:t>5 (2010) 251–255</a:t>
            </a:r>
          </a:p>
          <a:p>
            <a:pPr algn="r"/>
            <a:r>
              <a:rPr lang="en-US" altLang="ja-JP" sz="1400" dirty="0" smtClean="0"/>
              <a:t>IF 26.3, cited **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96452"/>
            <a:ext cx="3123860" cy="219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748" y="4050074"/>
            <a:ext cx="2886992" cy="230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96" y="3973095"/>
            <a:ext cx="4404764" cy="27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7522" y="656076"/>
            <a:ext cx="5492163" cy="8309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b="1" dirty="0" smtClean="0">
                <a:solidFill>
                  <a:srgbClr val="C00000"/>
                </a:solidFill>
              </a:rPr>
              <a:t>Motivation</a:t>
            </a:r>
            <a:endParaRPr lang="ja-JP" altLang="en-US" sz="1200" b="1" dirty="0">
              <a:solidFill>
                <a:srgbClr val="C00000"/>
              </a:solidFill>
            </a:endParaRPr>
          </a:p>
          <a:p>
            <a:r>
              <a:rPr lang="en-US" altLang="ja-JP" sz="1200" dirty="0">
                <a:solidFill>
                  <a:srgbClr val="00B050"/>
                </a:solidFill>
              </a:rPr>
              <a:t>G</a:t>
            </a:r>
            <a:r>
              <a:rPr lang="en-US" altLang="ja-JP" sz="1200" dirty="0" smtClean="0">
                <a:solidFill>
                  <a:srgbClr val="00B050"/>
                </a:solidFill>
              </a:rPr>
              <a:t>ood impression in my daily </a:t>
            </a:r>
            <a:r>
              <a:rPr lang="en-US" altLang="ja-JP" sz="1200" dirty="0">
                <a:solidFill>
                  <a:srgbClr val="00B050"/>
                </a:solidFill>
              </a:rPr>
              <a:t>a article </a:t>
            </a:r>
            <a:r>
              <a:rPr lang="en-US" altLang="ja-JP" sz="1200" dirty="0" smtClean="0">
                <a:solidFill>
                  <a:srgbClr val="00B050"/>
                </a:solidFill>
              </a:rPr>
              <a:t>survey.</a:t>
            </a:r>
          </a:p>
          <a:p>
            <a:r>
              <a:rPr lang="en-US" altLang="ja-JP" sz="1200" dirty="0" smtClean="0">
                <a:solidFill>
                  <a:srgbClr val="00B050"/>
                </a:solidFill>
              </a:rPr>
              <a:t>Polyethylene is famous for the low thermal resistance polymer, but it is high thermal conductivities. It is surprised for me 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7524" y="1639188"/>
            <a:ext cx="5492162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b="1" dirty="0">
                <a:solidFill>
                  <a:srgbClr val="C00000"/>
                </a:solidFill>
              </a:rPr>
              <a:t>Explanation by </a:t>
            </a:r>
            <a:r>
              <a:rPr lang="en-US" altLang="ja-JP" sz="1200" b="1" dirty="0" smtClean="0">
                <a:solidFill>
                  <a:srgbClr val="C00000"/>
                </a:solidFill>
              </a:rPr>
              <a:t>myself</a:t>
            </a:r>
            <a:endParaRPr lang="ja-JP" altLang="en-US" sz="1200" b="1" dirty="0">
              <a:solidFill>
                <a:srgbClr val="C00000"/>
              </a:solidFill>
            </a:endParaRPr>
          </a:p>
          <a:p>
            <a:r>
              <a:rPr lang="ja-JP" altLang="en-US" sz="1200" dirty="0">
                <a:solidFill>
                  <a:srgbClr val="00B050"/>
                </a:solidFill>
              </a:rPr>
              <a:t>ポリエチレンをナノサイズの極細繊維まで引き延ばし、内部欠点などを除去することで、理想的な単結晶繊維を作製した。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従来、ポリマー材料は断熱材料で、その熱伝導率は</a:t>
            </a:r>
            <a:r>
              <a:rPr lang="en-US" altLang="ja-JP" sz="1200" dirty="0">
                <a:solidFill>
                  <a:srgbClr val="00B050"/>
                </a:solidFill>
              </a:rPr>
              <a:t>0.1W/</a:t>
            </a:r>
            <a:r>
              <a:rPr lang="en-US" altLang="ja-JP" sz="1200" dirty="0" err="1">
                <a:solidFill>
                  <a:srgbClr val="00B050"/>
                </a:solidFill>
              </a:rPr>
              <a:t>mK</a:t>
            </a:r>
            <a:r>
              <a:rPr lang="ja-JP" altLang="en-US" sz="1200" dirty="0">
                <a:solidFill>
                  <a:srgbClr val="00B050"/>
                </a:solidFill>
              </a:rPr>
              <a:t>程度であった。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得られた幅</a:t>
            </a:r>
            <a:r>
              <a:rPr lang="en-US" altLang="ja-JP" sz="1200" dirty="0">
                <a:solidFill>
                  <a:srgbClr val="00B050"/>
                </a:solidFill>
              </a:rPr>
              <a:t>50-500nm</a:t>
            </a:r>
            <a:r>
              <a:rPr lang="ja-JP" altLang="en-US" sz="1200" dirty="0">
                <a:solidFill>
                  <a:srgbClr val="00B050"/>
                </a:solidFill>
              </a:rPr>
              <a:t>のポリエチレンナノファイバーは、</a:t>
            </a:r>
            <a:r>
              <a:rPr lang="en-US" altLang="ja-JP" sz="1200" dirty="0">
                <a:solidFill>
                  <a:srgbClr val="00B050"/>
                </a:solidFill>
              </a:rPr>
              <a:t>104W/</a:t>
            </a:r>
            <a:r>
              <a:rPr lang="en-US" altLang="ja-JP" sz="1200" dirty="0" err="1">
                <a:solidFill>
                  <a:srgbClr val="00B050"/>
                </a:solidFill>
              </a:rPr>
              <a:t>mK</a:t>
            </a:r>
            <a:r>
              <a:rPr lang="ja-JP" altLang="en-US" sz="1200" dirty="0">
                <a:solidFill>
                  <a:srgbClr val="00B050"/>
                </a:solidFill>
              </a:rPr>
              <a:t>と極めて高熱伝導性であった。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この値は、プラチナ、鉄、ニッケルなどの半分程度であり、合金などよりも高い値であった。</a:t>
            </a:r>
          </a:p>
          <a:p>
            <a:r>
              <a:rPr lang="ja-JP" altLang="en-US" sz="1200" dirty="0">
                <a:solidFill>
                  <a:srgbClr val="00B050"/>
                </a:solidFill>
              </a:rPr>
              <a:t>さらなる技術改良を行えば、理論値である</a:t>
            </a:r>
            <a:r>
              <a:rPr lang="en-US" altLang="ja-JP" sz="1200" dirty="0">
                <a:solidFill>
                  <a:srgbClr val="00B050"/>
                </a:solidFill>
              </a:rPr>
              <a:t>180±65W/</a:t>
            </a:r>
            <a:r>
              <a:rPr lang="en-US" altLang="ja-JP" sz="1200" dirty="0" err="1">
                <a:solidFill>
                  <a:srgbClr val="00B050"/>
                </a:solidFill>
              </a:rPr>
              <a:t>mK</a:t>
            </a:r>
            <a:r>
              <a:rPr lang="ja-JP" altLang="en-US" sz="1200" dirty="0">
                <a:solidFill>
                  <a:srgbClr val="00B050"/>
                </a:solidFill>
              </a:rPr>
              <a:t>も十分可能であり、その値はアルミニウム（ </a:t>
            </a:r>
            <a:r>
              <a:rPr lang="en-US" altLang="ja-JP" sz="1200" dirty="0">
                <a:solidFill>
                  <a:srgbClr val="00B050"/>
                </a:solidFill>
              </a:rPr>
              <a:t>235W/</a:t>
            </a:r>
            <a:r>
              <a:rPr lang="en-US" altLang="ja-JP" sz="1200" dirty="0" err="1">
                <a:solidFill>
                  <a:srgbClr val="00B050"/>
                </a:solidFill>
              </a:rPr>
              <a:t>mK</a:t>
            </a:r>
            <a:r>
              <a:rPr lang="ja-JP" altLang="en-US" sz="1200" dirty="0">
                <a:solidFill>
                  <a:srgbClr val="00B050"/>
                </a:solidFill>
              </a:rPr>
              <a:t>）に匹敵する。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8144" y="834390"/>
            <a:ext cx="2914921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 for my explanation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7522" y="3696096"/>
            <a:ext cx="2914921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 for my explanation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68144" y="3330553"/>
            <a:ext cx="2914921" cy="646331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Basic knowledge</a:t>
            </a:r>
            <a:endParaRPr lang="ja-JP" altLang="en-US" sz="1200" b="1" dirty="0">
              <a:solidFill>
                <a:srgbClr val="C00000"/>
              </a:solidFill>
            </a:endParaRPr>
          </a:p>
          <a:p>
            <a:r>
              <a:rPr lang="en-US" altLang="ja-JP" sz="1200" dirty="0" smtClean="0">
                <a:solidFill>
                  <a:srgbClr val="00B050"/>
                </a:solidFill>
              </a:rPr>
              <a:t>How to measure the thermal conductivities of nanofiber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11"/>
          <p:cNvSpPr txBox="1">
            <a:spLocks noChangeArrowheads="1"/>
          </p:cNvSpPr>
          <p:nvPr/>
        </p:nvSpPr>
        <p:spPr bwMode="auto">
          <a:xfrm>
            <a:off x="8192136" y="6396335"/>
            <a:ext cx="100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dirty="0"/>
              <a:t>2010 Nov 25 </a:t>
            </a:r>
          </a:p>
          <a:p>
            <a:pPr algn="r"/>
            <a:r>
              <a:rPr lang="en-US" altLang="ja-JP" sz="1200" dirty="0" smtClean="0"/>
              <a:t>05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77511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32" y="-27384"/>
            <a:ext cx="70923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Woven Electronic Fibers with Sensing and Display Functions for Smart Textiles</a:t>
            </a:r>
          </a:p>
          <a:p>
            <a:r>
              <a:rPr lang="en-US" altLang="ja-JP" sz="1400" dirty="0" err="1" smtClean="0"/>
              <a:t>Kunigunde</a:t>
            </a:r>
            <a:r>
              <a:rPr lang="en-US" altLang="ja-JP" sz="1400" dirty="0" smtClean="0"/>
              <a:t> </a:t>
            </a:r>
            <a:r>
              <a:rPr lang="en-US" altLang="ja-JP" sz="1400" dirty="0" err="1" smtClean="0"/>
              <a:t>Cherenack</a:t>
            </a:r>
            <a:r>
              <a:rPr lang="en-US" altLang="ja-JP" sz="1400" dirty="0" smtClean="0"/>
              <a:t>* et al. (ETH Zurich, </a:t>
            </a:r>
            <a:r>
              <a:rPr lang="en-US" altLang="ja-JP" sz="1400" dirty="0" err="1" smtClean="0"/>
              <a:t>Zwitzerland</a:t>
            </a:r>
            <a:r>
              <a:rPr lang="en-US" altLang="ja-JP" sz="1400" dirty="0" smtClean="0"/>
              <a:t>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868144" y="-27384"/>
            <a:ext cx="32758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Adv. Mater.</a:t>
            </a:r>
          </a:p>
          <a:p>
            <a:pPr algn="r"/>
            <a:r>
              <a:rPr lang="en-US" altLang="ja-JP" sz="1400" dirty="0" smtClean="0"/>
              <a:t>22(2010) 5178-5182</a:t>
            </a:r>
          </a:p>
          <a:p>
            <a:pPr algn="r"/>
            <a:r>
              <a:rPr lang="en-US" altLang="ja-JP" sz="1400" dirty="0" smtClean="0"/>
              <a:t>IF 8.4, cited **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066806"/>
            <a:ext cx="3014441" cy="438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82" y="4158192"/>
            <a:ext cx="2800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527" y="3995092"/>
            <a:ext cx="2511751" cy="280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2207" y="976371"/>
            <a:ext cx="5492163" cy="95410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 b="1" dirty="0" smtClean="0">
                <a:solidFill>
                  <a:srgbClr val="C00000"/>
                </a:solidFill>
              </a:rPr>
              <a:t>Motivation</a:t>
            </a:r>
            <a:endParaRPr lang="ja-JP" altLang="en-US" sz="1400" b="1" dirty="0">
              <a:solidFill>
                <a:srgbClr val="C00000"/>
              </a:solidFill>
            </a:endParaRPr>
          </a:p>
          <a:p>
            <a:r>
              <a:rPr lang="en-US" altLang="ja-JP" sz="1400" dirty="0">
                <a:solidFill>
                  <a:srgbClr val="00B050"/>
                </a:solidFill>
              </a:rPr>
              <a:t>Latest review, which is related to my interest of the </a:t>
            </a:r>
            <a:r>
              <a:rPr lang="en-US" altLang="ja-JP" sz="1400" dirty="0" smtClean="0">
                <a:solidFill>
                  <a:srgbClr val="00B050"/>
                </a:solidFill>
              </a:rPr>
              <a:t>flexible electronics/</a:t>
            </a:r>
            <a:r>
              <a:rPr lang="en-US" altLang="ja-JP" sz="1400" dirty="0">
                <a:solidFill>
                  <a:srgbClr val="00B050"/>
                </a:solidFill>
              </a:rPr>
              <a:t> </a:t>
            </a:r>
            <a:r>
              <a:rPr lang="en-US" altLang="ja-JP" sz="1400" dirty="0" smtClean="0">
                <a:solidFill>
                  <a:srgbClr val="00B050"/>
                </a:solidFill>
              </a:rPr>
              <a:t>e-textile.</a:t>
            </a:r>
          </a:p>
          <a:p>
            <a:r>
              <a:rPr lang="en-US" altLang="ja-JP" sz="1400" dirty="0" smtClean="0">
                <a:solidFill>
                  <a:srgbClr val="00B050"/>
                </a:solidFill>
              </a:rPr>
              <a:t>It is surprised that this article realized the e-textile.</a:t>
            </a:r>
            <a:endParaRPr lang="en-US" altLang="ja-JP" sz="1400" dirty="0">
              <a:solidFill>
                <a:srgbClr val="00B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2207" y="2156389"/>
            <a:ext cx="5492162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 b="1" dirty="0">
                <a:solidFill>
                  <a:srgbClr val="C00000"/>
                </a:solidFill>
              </a:rPr>
              <a:t>Explanation by </a:t>
            </a:r>
            <a:r>
              <a:rPr lang="en-US" altLang="ja-JP" sz="1400" b="1" dirty="0" smtClean="0">
                <a:solidFill>
                  <a:srgbClr val="C00000"/>
                </a:solidFill>
              </a:rPr>
              <a:t>myself</a:t>
            </a:r>
            <a:endParaRPr lang="ja-JP" altLang="en-US" sz="1400" b="1" dirty="0">
              <a:solidFill>
                <a:srgbClr val="C00000"/>
              </a:solidFill>
            </a:endParaRPr>
          </a:p>
          <a:p>
            <a:r>
              <a:rPr lang="ja-JP" altLang="en-US" sz="1400" dirty="0">
                <a:solidFill>
                  <a:srgbClr val="00B050"/>
                </a:solidFill>
              </a:rPr>
              <a:t>配線回路繊維をつくって、編み上げた。</a:t>
            </a:r>
          </a:p>
          <a:p>
            <a:r>
              <a:rPr lang="ja-JP" altLang="en-US" sz="1400" dirty="0">
                <a:solidFill>
                  <a:srgbClr val="00B050"/>
                </a:solidFill>
              </a:rPr>
              <a:t>ポリイミド基板上に、フォトリソとか蒸着とか使って、幅</a:t>
            </a:r>
            <a:r>
              <a:rPr lang="en-US" altLang="ja-JP" sz="1400" dirty="0">
                <a:solidFill>
                  <a:srgbClr val="00B050"/>
                </a:solidFill>
              </a:rPr>
              <a:t>50um</a:t>
            </a:r>
            <a:r>
              <a:rPr lang="ja-JP" altLang="en-US" sz="1400" dirty="0">
                <a:solidFill>
                  <a:srgbClr val="00B050"/>
                </a:solidFill>
              </a:rPr>
              <a:t>の細長い回路（</a:t>
            </a:r>
            <a:r>
              <a:rPr lang="en-US" altLang="ja-JP" sz="1400" dirty="0">
                <a:solidFill>
                  <a:srgbClr val="00B050"/>
                </a:solidFill>
              </a:rPr>
              <a:t>LED</a:t>
            </a:r>
            <a:r>
              <a:rPr lang="ja-JP" altLang="en-US" sz="1400" dirty="0">
                <a:solidFill>
                  <a:srgbClr val="00B050"/>
                </a:solidFill>
              </a:rPr>
              <a:t>回路、温度センサー、湿度センサー）を作製した。</a:t>
            </a:r>
          </a:p>
          <a:p>
            <a:r>
              <a:rPr lang="ja-JP" altLang="en-US" sz="1400" dirty="0">
                <a:solidFill>
                  <a:srgbClr val="00B050"/>
                </a:solidFill>
              </a:rPr>
              <a:t>それを切断して、糸をつくって、それを市販の機械で編み上げた。</a:t>
            </a:r>
          </a:p>
          <a:p>
            <a:r>
              <a:rPr lang="ja-JP" altLang="en-US" sz="1400" dirty="0">
                <a:solidFill>
                  <a:srgbClr val="00B050"/>
                </a:solidFill>
              </a:rPr>
              <a:t>折り曲げたりすると、配線が剥がれるので、シリコーンでカバーしていた。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68144" y="834390"/>
            <a:ext cx="2914921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 for my explanation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454" y="3881193"/>
            <a:ext cx="2914921" cy="2769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C00000"/>
                </a:solidFill>
              </a:rPr>
              <a:t>Supporting pictures for my explanation</a:t>
            </a:r>
            <a:endParaRPr kumimoji="1" lang="ja-JP" altLang="en-US" sz="1200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8223587" y="6396335"/>
            <a:ext cx="920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just"/>
            <a:r>
              <a:rPr lang="en-US" altLang="ja-JP" sz="1200" dirty="0"/>
              <a:t>2010 Dec </a:t>
            </a:r>
            <a:r>
              <a:rPr lang="en-US" altLang="ja-JP" sz="1200" dirty="0" smtClean="0"/>
              <a:t>1</a:t>
            </a:r>
          </a:p>
          <a:p>
            <a:pPr algn="r"/>
            <a:r>
              <a:rPr lang="en-US" altLang="ja-JP" sz="1200" dirty="0" smtClean="0"/>
              <a:t>06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4139692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61750"/>
            <a:ext cx="4220722" cy="59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33" y="-24"/>
            <a:ext cx="66602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b="1" dirty="0"/>
              <a:t>Capillary </a:t>
            </a:r>
            <a:r>
              <a:rPr lang="en-US" altLang="ja-JP" b="1" dirty="0" smtClean="0"/>
              <a:t>flow as the cause</a:t>
            </a:r>
            <a:r>
              <a:rPr lang="ja-JP" altLang="en-US" b="1" dirty="0"/>
              <a:t> </a:t>
            </a:r>
            <a:r>
              <a:rPr lang="en-US" altLang="ja-JP" b="1" dirty="0" smtClean="0"/>
              <a:t>of </a:t>
            </a:r>
            <a:r>
              <a:rPr lang="en-US" altLang="ja-JP" b="1" dirty="0"/>
              <a:t>ring stains </a:t>
            </a:r>
            <a:r>
              <a:rPr lang="en-US" altLang="ja-JP" b="1" dirty="0" smtClean="0"/>
              <a:t>from dried liquid drops</a:t>
            </a:r>
          </a:p>
          <a:p>
            <a:r>
              <a:rPr lang="en-US" altLang="ja-JP" sz="1400" dirty="0"/>
              <a:t>Robert D. </a:t>
            </a:r>
            <a:r>
              <a:rPr lang="en-US" altLang="ja-JP" sz="1400" dirty="0" err="1"/>
              <a:t>Deegan</a:t>
            </a:r>
            <a:r>
              <a:rPr lang="en-US" altLang="ja-JP" sz="1400" dirty="0" smtClean="0"/>
              <a:t>* et al. (James </a:t>
            </a:r>
            <a:r>
              <a:rPr lang="en-US" altLang="ja-JP" sz="1400" dirty="0"/>
              <a:t>Franck Institute, </a:t>
            </a:r>
            <a:r>
              <a:rPr lang="en-US" altLang="ja-JP" sz="1400" dirty="0" smtClean="0"/>
              <a:t>U.S.A)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303268" y="0"/>
            <a:ext cx="28407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 smtClean="0"/>
              <a:t>Nature</a:t>
            </a:r>
          </a:p>
          <a:p>
            <a:pPr algn="r"/>
            <a:r>
              <a:rPr lang="en-US" altLang="ja-JP" sz="1400" dirty="0" smtClean="0"/>
              <a:t>389 (1997) 827-829</a:t>
            </a:r>
          </a:p>
          <a:p>
            <a:pPr algn="r"/>
            <a:r>
              <a:rPr lang="en-US" altLang="ja-JP" sz="1400" dirty="0" smtClean="0"/>
              <a:t> IF 36.1, cited 1206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56792" y="1870635"/>
            <a:ext cx="4409748" cy="44319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400" b="1" dirty="0">
                <a:solidFill>
                  <a:srgbClr val="C00000"/>
                </a:solidFill>
              </a:rPr>
              <a:t>Explanation by </a:t>
            </a:r>
            <a:r>
              <a:rPr lang="en-US" altLang="ja-JP" sz="1400" b="1" dirty="0" smtClean="0">
                <a:solidFill>
                  <a:srgbClr val="C00000"/>
                </a:solidFill>
              </a:rPr>
              <a:t>myself</a:t>
            </a:r>
            <a:endParaRPr lang="ja-JP" altLang="en-US" sz="1400" b="1" dirty="0">
              <a:solidFill>
                <a:srgbClr val="C00000"/>
              </a:solidFill>
            </a:endParaRPr>
          </a:p>
          <a:p>
            <a:endParaRPr lang="en-US" altLang="ja-JP" sz="1400" dirty="0" smtClean="0">
              <a:solidFill>
                <a:srgbClr val="00B050"/>
              </a:solidFill>
            </a:endParaRPr>
          </a:p>
          <a:p>
            <a:r>
              <a:rPr lang="ja-JP" altLang="en-US" sz="1400" dirty="0" smtClean="0">
                <a:solidFill>
                  <a:srgbClr val="00B050"/>
                </a:solidFill>
              </a:rPr>
              <a:t>彼ら</a:t>
            </a:r>
            <a:r>
              <a:rPr lang="ja-JP" altLang="en-US" sz="1400" dirty="0">
                <a:solidFill>
                  <a:srgbClr val="00B050"/>
                </a:solidFill>
              </a:rPr>
              <a:t>は、マランゴニ対流に関してはマイナー効果だという考え方。高さ勾配が生じる蒸発速度が、外側への流れを導いていると考えている。</a:t>
            </a:r>
          </a:p>
          <a:p>
            <a:endParaRPr lang="ja-JP" altLang="en-US" sz="1400" dirty="0">
              <a:solidFill>
                <a:srgbClr val="00B050"/>
              </a:solidFill>
            </a:endParaRPr>
          </a:p>
          <a:p>
            <a:r>
              <a:rPr lang="ja-JP" altLang="en-US" sz="1400" dirty="0">
                <a:solidFill>
                  <a:srgbClr val="00B050"/>
                </a:solidFill>
              </a:rPr>
              <a:t>液体は、内部から再充填されながら、縁</a:t>
            </a:r>
            <a:r>
              <a:rPr lang="ja-JP" altLang="en-US" sz="1400" dirty="0" smtClean="0">
                <a:solidFill>
                  <a:srgbClr val="00B050"/>
                </a:solidFill>
              </a:rPr>
              <a:t>で蒸発</a:t>
            </a:r>
            <a:r>
              <a:rPr lang="ja-JP" altLang="en-US" sz="1400" dirty="0">
                <a:solidFill>
                  <a:srgbClr val="00B050"/>
                </a:solidFill>
              </a:rPr>
              <a:t>していくため、液滴の接触したラインはピン止めされて、この毛管流れ（</a:t>
            </a:r>
            <a:r>
              <a:rPr lang="en-US" altLang="ja-JP" sz="1400" dirty="0">
                <a:solidFill>
                  <a:srgbClr val="00B050"/>
                </a:solidFill>
              </a:rPr>
              <a:t>capillary flow</a:t>
            </a:r>
            <a:r>
              <a:rPr lang="ja-JP" altLang="en-US" sz="1400" dirty="0">
                <a:solidFill>
                  <a:srgbClr val="00B050"/>
                </a:solidFill>
              </a:rPr>
              <a:t>）がコーヒーリングという特徴的な模様をつくる。</a:t>
            </a:r>
          </a:p>
          <a:p>
            <a:endParaRPr lang="ja-JP" altLang="en-US" sz="1400" dirty="0">
              <a:solidFill>
                <a:srgbClr val="00B050"/>
              </a:solidFill>
            </a:endParaRPr>
          </a:p>
          <a:p>
            <a:r>
              <a:rPr lang="ja-JP" altLang="en-US" sz="1400" dirty="0">
                <a:solidFill>
                  <a:srgbClr val="00B050"/>
                </a:solidFill>
              </a:rPr>
              <a:t>縁で、液体はなくなって、液滴は収縮していく（図</a:t>
            </a:r>
            <a:r>
              <a:rPr lang="en-US" altLang="ja-JP" sz="1400" dirty="0">
                <a:solidFill>
                  <a:srgbClr val="00B050"/>
                </a:solidFill>
              </a:rPr>
              <a:t>2a</a:t>
            </a:r>
            <a:r>
              <a:rPr lang="ja-JP" altLang="en-US" sz="1400" dirty="0">
                <a:solidFill>
                  <a:srgbClr val="00B050"/>
                </a:solidFill>
              </a:rPr>
              <a:t>）。しかし、液滴の縁はピン止めされており、液滴の直径は小さくなれない。この収縮を防ぐために、液滴は外側へと流れていく（図</a:t>
            </a:r>
            <a:r>
              <a:rPr lang="en-US" altLang="ja-JP" sz="1400" dirty="0">
                <a:solidFill>
                  <a:srgbClr val="00B050"/>
                </a:solidFill>
              </a:rPr>
              <a:t>2b</a:t>
            </a:r>
            <a:r>
              <a:rPr lang="ja-JP" altLang="en-US" sz="1400" dirty="0">
                <a:solidFill>
                  <a:srgbClr val="00B050"/>
                </a:solidFill>
              </a:rPr>
              <a:t>）。この流れは、蒸発速度から決定される。</a:t>
            </a:r>
          </a:p>
          <a:p>
            <a:endParaRPr lang="ja-JP" altLang="en-US" sz="1400" dirty="0">
              <a:solidFill>
                <a:srgbClr val="00B050"/>
              </a:solidFill>
            </a:endParaRPr>
          </a:p>
          <a:p>
            <a:r>
              <a:rPr lang="ja-JP" altLang="en-US" sz="1400" dirty="0">
                <a:solidFill>
                  <a:srgbClr val="00B050"/>
                </a:solidFill>
              </a:rPr>
              <a:t>蒸発による熱や濃度勾配もまた、表面張力勾配によって生じる環状流れ（マランゴニ対流）を引き起こす。しかし著者らは、表面分離と環状流れのいずれも、原因としてはマイナーであると考えている。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56792" y="691845"/>
            <a:ext cx="4404328" cy="10772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 smtClean="0">
                <a:solidFill>
                  <a:srgbClr val="C00000"/>
                </a:solidFill>
              </a:rPr>
              <a:t>Motivation</a:t>
            </a:r>
            <a:endParaRPr lang="ja-JP" altLang="en-US" sz="1600" b="1" dirty="0">
              <a:solidFill>
                <a:srgbClr val="C00000"/>
              </a:solidFill>
            </a:endParaRPr>
          </a:p>
          <a:p>
            <a:r>
              <a:rPr lang="en-US" altLang="ja-JP" sz="1600" dirty="0" smtClean="0">
                <a:solidFill>
                  <a:srgbClr val="00B050"/>
                </a:solidFill>
              </a:rPr>
              <a:t>To understand the root knowledge of “coffee ring effect”, I find the most famous article about it (It may be the first report).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4590" y="2492028"/>
            <a:ext cx="1960030" cy="58477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</a:rPr>
              <a:t>Supporting picture for the explanation</a:t>
            </a:r>
            <a:endParaRPr kumimoji="1" lang="ja-JP" altLang="en-US" sz="1600" b="1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1"/>
          <p:cNvSpPr txBox="1">
            <a:spLocks noChangeArrowheads="1"/>
          </p:cNvSpPr>
          <p:nvPr/>
        </p:nvSpPr>
        <p:spPr bwMode="auto">
          <a:xfrm>
            <a:off x="8005995" y="6396335"/>
            <a:ext cx="1013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200" dirty="0"/>
              <a:t>2011 June 27</a:t>
            </a:r>
          </a:p>
          <a:p>
            <a:pPr algn="r"/>
            <a:r>
              <a:rPr lang="en-US" altLang="ja-JP" sz="1200" dirty="0" smtClean="0"/>
              <a:t>07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09157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1992</Words>
  <Application>Microsoft Office PowerPoint</Application>
  <PresentationFormat>画面に合わせる (4:3)</PresentationFormat>
  <Paragraphs>271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Cambria Math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能木</dc:creator>
  <cp:lastModifiedBy>能木</cp:lastModifiedBy>
  <cp:revision>27</cp:revision>
  <dcterms:created xsi:type="dcterms:W3CDTF">2021-01-22T12:42:49Z</dcterms:created>
  <dcterms:modified xsi:type="dcterms:W3CDTF">2021-01-23T06:27:02Z</dcterms:modified>
</cp:coreProperties>
</file>